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5"/>
  </p:sldMasterIdLst>
  <p:notesMasterIdLst>
    <p:notesMasterId r:id="rId18"/>
  </p:notesMasterIdLst>
  <p:sldIdLst>
    <p:sldId id="256" r:id="rId6"/>
    <p:sldId id="265" r:id="rId7"/>
    <p:sldId id="259" r:id="rId8"/>
    <p:sldId id="260" r:id="rId9"/>
    <p:sldId id="266" r:id="rId10"/>
    <p:sldId id="258" r:id="rId11"/>
    <p:sldId id="261" r:id="rId12"/>
    <p:sldId id="264" r:id="rId13"/>
    <p:sldId id="269" r:id="rId14"/>
    <p:sldId id="267" r:id="rId15"/>
    <p:sldId id="262" r:id="rId16"/>
    <p:sldId id="270" r:id="rId17"/>
  </p:sldIdLst>
  <p:sldSz cx="9144000" cy="6858000" type="screen4x3"/>
  <p:notesSz cx="6788150" cy="9923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887"/>
    <a:srgbClr val="44C3CF"/>
    <a:srgbClr val="99CA3C"/>
    <a:srgbClr val="D9E021"/>
    <a:srgbClr val="009865"/>
    <a:srgbClr val="11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96" autoAdjust="0"/>
  </p:normalViewPr>
  <p:slideViewPr>
    <p:cSldViewPr>
      <p:cViewPr varScale="1">
        <p:scale>
          <a:sx n="76" d="100"/>
          <a:sy n="76" d="100"/>
        </p:scale>
        <p:origin x="1085" y="53"/>
      </p:cViewPr>
      <p:guideLst>
        <p:guide orient="horz" pos="2160"/>
        <p:guide pos="2880"/>
      </p:guideLst>
    </p:cSldViewPr>
  </p:slideViewPr>
  <p:outlineViewPr>
    <p:cViewPr>
      <p:scale>
        <a:sx n="33" d="100"/>
        <a:sy n="33" d="100"/>
      </p:scale>
      <p:origin x="0" y="-18666"/>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1" d="100"/>
          <a:sy n="81" d="100"/>
        </p:scale>
        <p:origin x="39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532" cy="49617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5047" y="0"/>
            <a:ext cx="2941532" cy="496173"/>
          </a:xfrm>
          <a:prstGeom prst="rect">
            <a:avLst/>
          </a:prstGeom>
        </p:spPr>
        <p:txBody>
          <a:bodyPr vert="horz" lIns="91440" tIns="45720" rIns="91440" bIns="45720" rtlCol="0"/>
          <a:lstStyle>
            <a:lvl1pPr algn="r">
              <a:defRPr sz="1200"/>
            </a:lvl1pPr>
          </a:lstStyle>
          <a:p>
            <a:fld id="{5E616CF1-E7DE-44CF-B646-E15AEA3081A0}" type="datetimeFigureOut">
              <a:rPr lang="en-GB" smtClean="0"/>
              <a:t>09/12/2021</a:t>
            </a:fld>
            <a:endParaRPr lang="en-GB" dirty="0"/>
          </a:p>
        </p:txBody>
      </p:sp>
      <p:sp>
        <p:nvSpPr>
          <p:cNvPr id="4" name="Slide Image Placeholder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8815" y="4713645"/>
            <a:ext cx="5430520" cy="44655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5568"/>
            <a:ext cx="2941532" cy="49617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5047" y="9425568"/>
            <a:ext cx="2941532" cy="496173"/>
          </a:xfrm>
          <a:prstGeom prst="rect">
            <a:avLst/>
          </a:prstGeom>
        </p:spPr>
        <p:txBody>
          <a:bodyPr vert="horz" lIns="91440" tIns="45720" rIns="91440" bIns="45720" rtlCol="0" anchor="b"/>
          <a:lstStyle>
            <a:lvl1pPr algn="r">
              <a:defRPr sz="1200"/>
            </a:lvl1pPr>
          </a:lstStyle>
          <a:p>
            <a:fld id="{9D17A6AB-1D8C-46E3-9639-5E3482641601}" type="slidenum">
              <a:rPr lang="en-GB" smtClean="0"/>
              <a:t>‹#›</a:t>
            </a:fld>
            <a:endParaRPr lang="en-GB" dirty="0"/>
          </a:p>
        </p:txBody>
      </p:sp>
    </p:spTree>
    <p:extLst>
      <p:ext uri="{BB962C8B-B14F-4D97-AF65-F5344CB8AC3E}">
        <p14:creationId xmlns:p14="http://schemas.microsoft.com/office/powerpoint/2010/main" val="137698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255" y="744538"/>
            <a:ext cx="6261156" cy="4697871"/>
          </a:xfrm>
        </p:spPr>
      </p:sp>
      <p:sp>
        <p:nvSpPr>
          <p:cNvPr id="4" name="Slide Number Placeholder 3"/>
          <p:cNvSpPr>
            <a:spLocks noGrp="1"/>
          </p:cNvSpPr>
          <p:nvPr>
            <p:ph type="sldNum" sz="quarter" idx="10"/>
          </p:nvPr>
        </p:nvSpPr>
        <p:spPr/>
        <p:txBody>
          <a:bodyPr/>
          <a:lstStyle/>
          <a:p>
            <a:fld id="{9D17A6AB-1D8C-46E3-9639-5E3482641601}" type="slidenum">
              <a:rPr lang="en-GB" smtClean="0"/>
              <a:t>1</a:t>
            </a:fld>
            <a:endParaRPr lang="en-GB" dirty="0"/>
          </a:p>
        </p:txBody>
      </p:sp>
    </p:spTree>
    <p:extLst>
      <p:ext uri="{BB962C8B-B14F-4D97-AF65-F5344CB8AC3E}">
        <p14:creationId xmlns:p14="http://schemas.microsoft.com/office/powerpoint/2010/main" val="75410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10</a:t>
            </a:fld>
            <a:endParaRPr lang="en-GB" dirty="0"/>
          </a:p>
        </p:txBody>
      </p:sp>
    </p:spTree>
    <p:extLst>
      <p:ext uri="{BB962C8B-B14F-4D97-AF65-F5344CB8AC3E}">
        <p14:creationId xmlns:p14="http://schemas.microsoft.com/office/powerpoint/2010/main" val="205562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11</a:t>
            </a:fld>
            <a:endParaRPr lang="en-GB" dirty="0"/>
          </a:p>
        </p:txBody>
      </p:sp>
    </p:spTree>
    <p:extLst>
      <p:ext uri="{BB962C8B-B14F-4D97-AF65-F5344CB8AC3E}">
        <p14:creationId xmlns:p14="http://schemas.microsoft.com/office/powerpoint/2010/main" val="154008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12</a:t>
            </a:fld>
            <a:endParaRPr lang="en-GB" dirty="0"/>
          </a:p>
        </p:txBody>
      </p:sp>
    </p:spTree>
    <p:extLst>
      <p:ext uri="{BB962C8B-B14F-4D97-AF65-F5344CB8AC3E}">
        <p14:creationId xmlns:p14="http://schemas.microsoft.com/office/powerpoint/2010/main" val="184612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225" y="744538"/>
            <a:ext cx="6237194" cy="4679892"/>
          </a:xfrm>
        </p:spPr>
      </p:sp>
      <p:sp>
        <p:nvSpPr>
          <p:cNvPr id="4" name="Slide Number Placeholder 3"/>
          <p:cNvSpPr>
            <a:spLocks noGrp="1"/>
          </p:cNvSpPr>
          <p:nvPr>
            <p:ph type="sldNum" sz="quarter" idx="10"/>
          </p:nvPr>
        </p:nvSpPr>
        <p:spPr/>
        <p:txBody>
          <a:bodyPr/>
          <a:lstStyle/>
          <a:p>
            <a:fld id="{9D17A6AB-1D8C-46E3-9639-5E3482641601}" type="slidenum">
              <a:rPr lang="en-GB" smtClean="0"/>
              <a:t>2</a:t>
            </a:fld>
            <a:endParaRPr lang="en-GB" dirty="0"/>
          </a:p>
        </p:txBody>
      </p:sp>
    </p:spTree>
    <p:extLst>
      <p:ext uri="{BB962C8B-B14F-4D97-AF65-F5344CB8AC3E}">
        <p14:creationId xmlns:p14="http://schemas.microsoft.com/office/powerpoint/2010/main" val="54574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85" y="744538"/>
            <a:ext cx="6501142" cy="4877937"/>
          </a:xfrm>
        </p:spPr>
      </p:sp>
      <p:sp>
        <p:nvSpPr>
          <p:cNvPr id="4" name="Slide Number Placeholder 3"/>
          <p:cNvSpPr>
            <a:spLocks noGrp="1"/>
          </p:cNvSpPr>
          <p:nvPr>
            <p:ph type="sldNum" sz="quarter" idx="10"/>
          </p:nvPr>
        </p:nvSpPr>
        <p:spPr/>
        <p:txBody>
          <a:bodyPr/>
          <a:lstStyle/>
          <a:p>
            <a:fld id="{9D17A6AB-1D8C-46E3-9639-5E3482641601}" type="slidenum">
              <a:rPr lang="en-GB" smtClean="0"/>
              <a:t>3</a:t>
            </a:fld>
            <a:endParaRPr lang="en-GB" dirty="0"/>
          </a:p>
        </p:txBody>
      </p:sp>
    </p:spTree>
    <p:extLst>
      <p:ext uri="{BB962C8B-B14F-4D97-AF65-F5344CB8AC3E}">
        <p14:creationId xmlns:p14="http://schemas.microsoft.com/office/powerpoint/2010/main" val="285819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612" y="744538"/>
            <a:ext cx="6484253" cy="4865265"/>
          </a:xfrm>
        </p:spPr>
      </p:sp>
      <p:sp>
        <p:nvSpPr>
          <p:cNvPr id="4" name="Slide Number Placeholder 3"/>
          <p:cNvSpPr>
            <a:spLocks noGrp="1"/>
          </p:cNvSpPr>
          <p:nvPr>
            <p:ph type="sldNum" sz="quarter" idx="10"/>
          </p:nvPr>
        </p:nvSpPr>
        <p:spPr/>
        <p:txBody>
          <a:bodyPr/>
          <a:lstStyle/>
          <a:p>
            <a:fld id="{9D17A6AB-1D8C-46E3-9639-5E3482641601}" type="slidenum">
              <a:rPr lang="en-GB" smtClean="0"/>
              <a:t>4</a:t>
            </a:fld>
            <a:endParaRPr lang="en-GB" dirty="0"/>
          </a:p>
        </p:txBody>
      </p:sp>
    </p:spTree>
    <p:extLst>
      <p:ext uri="{BB962C8B-B14F-4D97-AF65-F5344CB8AC3E}">
        <p14:creationId xmlns:p14="http://schemas.microsoft.com/office/powerpoint/2010/main" val="59025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225" y="744538"/>
            <a:ext cx="6021170" cy="4517805"/>
          </a:xfrm>
        </p:spPr>
      </p:sp>
      <p:sp>
        <p:nvSpPr>
          <p:cNvPr id="4" name="Slide Number Placeholder 3"/>
          <p:cNvSpPr>
            <a:spLocks noGrp="1"/>
          </p:cNvSpPr>
          <p:nvPr>
            <p:ph type="sldNum" sz="quarter" idx="10"/>
          </p:nvPr>
        </p:nvSpPr>
        <p:spPr/>
        <p:txBody>
          <a:bodyPr/>
          <a:lstStyle/>
          <a:p>
            <a:fld id="{9D17A6AB-1D8C-46E3-9639-5E3482641601}" type="slidenum">
              <a:rPr lang="en-GB" smtClean="0"/>
              <a:t>5</a:t>
            </a:fld>
            <a:endParaRPr lang="en-GB" dirty="0"/>
          </a:p>
        </p:txBody>
      </p:sp>
    </p:spTree>
    <p:extLst>
      <p:ext uri="{BB962C8B-B14F-4D97-AF65-F5344CB8AC3E}">
        <p14:creationId xmlns:p14="http://schemas.microsoft.com/office/powerpoint/2010/main" val="319320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744538"/>
            <a:ext cx="6102350" cy="4576762"/>
          </a:xfrm>
        </p:spPr>
      </p:sp>
      <p:sp>
        <p:nvSpPr>
          <p:cNvPr id="4" name="Slide Number Placeholder 3"/>
          <p:cNvSpPr>
            <a:spLocks noGrp="1"/>
          </p:cNvSpPr>
          <p:nvPr>
            <p:ph type="sldNum" sz="quarter" idx="10"/>
          </p:nvPr>
        </p:nvSpPr>
        <p:spPr/>
        <p:txBody>
          <a:bodyPr/>
          <a:lstStyle/>
          <a:p>
            <a:fld id="{9D17A6AB-1D8C-46E3-9639-5E3482641601}" type="slidenum">
              <a:rPr lang="en-GB" smtClean="0"/>
              <a:t>6</a:t>
            </a:fld>
            <a:endParaRPr lang="en-GB" dirty="0"/>
          </a:p>
        </p:txBody>
      </p:sp>
    </p:spTree>
    <p:extLst>
      <p:ext uri="{BB962C8B-B14F-4D97-AF65-F5344CB8AC3E}">
        <p14:creationId xmlns:p14="http://schemas.microsoft.com/office/powerpoint/2010/main" val="285810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7</a:t>
            </a:fld>
            <a:endParaRPr lang="en-GB" dirty="0"/>
          </a:p>
        </p:txBody>
      </p:sp>
    </p:spTree>
    <p:extLst>
      <p:ext uri="{BB962C8B-B14F-4D97-AF65-F5344CB8AC3E}">
        <p14:creationId xmlns:p14="http://schemas.microsoft.com/office/powerpoint/2010/main" val="124842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8</a:t>
            </a:fld>
            <a:endParaRPr lang="en-GB" dirty="0"/>
          </a:p>
        </p:txBody>
      </p:sp>
    </p:spTree>
    <p:extLst>
      <p:ext uri="{BB962C8B-B14F-4D97-AF65-F5344CB8AC3E}">
        <p14:creationId xmlns:p14="http://schemas.microsoft.com/office/powerpoint/2010/main" val="1808033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D17A6AB-1D8C-46E3-9639-5E3482641601}" type="slidenum">
              <a:rPr lang="en-GB" smtClean="0"/>
              <a:t>9</a:t>
            </a:fld>
            <a:endParaRPr lang="en-GB" dirty="0"/>
          </a:p>
        </p:txBody>
      </p:sp>
    </p:spTree>
    <p:extLst>
      <p:ext uri="{BB962C8B-B14F-4D97-AF65-F5344CB8AC3E}">
        <p14:creationId xmlns:p14="http://schemas.microsoft.com/office/powerpoint/2010/main" val="3698877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ight Triangle 9"/>
          <p:cNvSpPr/>
          <p:nvPr/>
        </p:nvSpPr>
        <p:spPr>
          <a:xfrm>
            <a:off x="3452889" y="5067092"/>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hasCustomPrompt="1"/>
          </p:nvPr>
        </p:nvSpPr>
        <p:spPr>
          <a:xfrm>
            <a:off x="681641" y="2247401"/>
            <a:ext cx="7772400" cy="1953050"/>
          </a:xfrm>
        </p:spPr>
        <p:txBody>
          <a:bodyPr vert="horz" anchor="ctr" anchorCtr="0">
            <a:normAutofit/>
            <a:scene3d>
              <a:camera prst="orthographicFront"/>
              <a:lightRig rig="soft" dir="t"/>
            </a:scene3d>
            <a:sp3d prstMaterial="softEdge">
              <a:bevelT w="25400" h="25400"/>
            </a:sp3d>
          </a:bodyPr>
          <a:lstStyle>
            <a:lvl1pPr algn="ctr">
              <a:defRPr sz="4800" b="1">
                <a:solidFill>
                  <a:schemeClr val="tx1"/>
                </a:solidFill>
                <a:effectLst/>
              </a:defRPr>
            </a:lvl1pPr>
            <a:extLst/>
          </a:lstStyle>
          <a:p>
            <a:r>
              <a:rPr kumimoji="0" lang="en-US" dirty="0" smtClean="0"/>
              <a:t>{enter presentation title}</a:t>
            </a:r>
            <a:endParaRPr kumimoji="0" lang="en-US" dirty="0"/>
          </a:p>
        </p:txBody>
      </p:sp>
      <p:sp>
        <p:nvSpPr>
          <p:cNvPr id="17" name="Subtitle 16"/>
          <p:cNvSpPr>
            <a:spLocks noGrp="1"/>
          </p:cNvSpPr>
          <p:nvPr>
            <p:ph type="subTitle" idx="1" hasCustomPrompt="1"/>
          </p:nvPr>
        </p:nvSpPr>
        <p:spPr>
          <a:xfrm>
            <a:off x="681641" y="4229696"/>
            <a:ext cx="7772400" cy="403665"/>
          </a:xfrm>
        </p:spPr>
        <p:txBody>
          <a:bodyPr lIns="45720" rIns="45720"/>
          <a:lstStyle>
            <a:lvl1pPr marL="0" marR="64008"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{enter sub-title}</a:t>
            </a:r>
          </a:p>
        </p:txBody>
      </p:sp>
      <p:sp>
        <p:nvSpPr>
          <p:cNvPr id="3" name="Rectangle 2"/>
          <p:cNvSpPr/>
          <p:nvPr userDrawn="1"/>
        </p:nvSpPr>
        <p:spPr>
          <a:xfrm>
            <a:off x="250825" y="6309360"/>
            <a:ext cx="2842445" cy="369332"/>
          </a:xfrm>
          <a:prstGeom prst="rect">
            <a:avLst/>
          </a:prstGeom>
        </p:spPr>
        <p:txBody>
          <a:bodyPr wrap="none">
            <a:spAutoFit/>
          </a:bodyPr>
          <a:lstStyle/>
          <a:p>
            <a:r>
              <a:rPr lang="en-GB" sz="1800" kern="1200" dirty="0" smtClean="0">
                <a:solidFill>
                  <a:schemeClr val="bg1"/>
                </a:solidFill>
                <a:effectLst/>
                <a:latin typeface="+mn-lt"/>
                <a:ea typeface="+mn-ea"/>
                <a:cs typeface="+mn-cs"/>
              </a:rPr>
              <a:t>http://www.eani.org.uk</a:t>
            </a:r>
            <a:endParaRPr lang="en-GB" sz="1800" kern="1200" dirty="0">
              <a:solidFill>
                <a:schemeClr val="bg1"/>
              </a:solidFill>
              <a:effectLst/>
              <a:latin typeface="+mn-lt"/>
              <a:ea typeface="+mn-ea"/>
              <a:cs typeface="+mn-cs"/>
            </a:endParaRPr>
          </a:p>
        </p:txBody>
      </p:sp>
      <p:sp>
        <p:nvSpPr>
          <p:cNvPr id="7" name="Text Placeholder 6"/>
          <p:cNvSpPr>
            <a:spLocks noGrp="1"/>
          </p:cNvSpPr>
          <p:nvPr>
            <p:ph type="body" sz="quarter" idx="11" hasCustomPrompt="1"/>
          </p:nvPr>
        </p:nvSpPr>
        <p:spPr>
          <a:xfrm>
            <a:off x="683568" y="4669030"/>
            <a:ext cx="7772400" cy="403200"/>
          </a:xfrm>
        </p:spPr>
        <p:txBody>
          <a:bodyPr>
            <a:normAutofit/>
          </a:bodyPr>
          <a:lstStyle>
            <a:lvl1pPr marL="109728" indent="0" algn="ctr">
              <a:buNone/>
              <a:defRPr sz="1800">
                <a:solidFill>
                  <a:schemeClr val="tx1"/>
                </a:solidFill>
              </a:defRPr>
            </a:lvl1pPr>
          </a:lstStyle>
          <a:p>
            <a:pPr lvl="0"/>
            <a:r>
              <a:rPr lang="en-GB" dirty="0" smtClean="0"/>
              <a:t>{enter author}</a:t>
            </a:r>
            <a:endParaRPr lang="en-GB"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9" y="116632"/>
            <a:ext cx="3914617" cy="1080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075295"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extLst/>
          </a:lstStyle>
          <a:p>
            <a:pPr lvl="0" eaLnBrk="1" latinLnBrk="0" hangingPunct="1"/>
            <a:endParaRPr kumimoji="0" lang="en-US" dirty="0"/>
          </a:p>
        </p:txBody>
      </p:sp>
      <p:sp>
        <p:nvSpPr>
          <p:cNvPr id="7" name="Title 6"/>
          <p:cNvSpPr>
            <a:spLocks noGrp="1"/>
          </p:cNvSpPr>
          <p:nvPr>
            <p:ph type="title"/>
          </p:nvPr>
        </p:nvSpPr>
        <p:spPr/>
        <p:txBody>
          <a:bodyPr rtlCol="0"/>
          <a:lstStyle>
            <a:lvl1pPr>
              <a:defRPr>
                <a:solidFill>
                  <a:schemeClr val="tx1"/>
                </a:solidFill>
                <a:effectLst/>
              </a:defRPr>
            </a:lvl1pPr>
            <a:extLst/>
          </a:lstStyle>
          <a:p>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933" y="6198136"/>
            <a:ext cx="1728803" cy="471224"/>
          </a:xfrm>
          <a:prstGeom prst="rect">
            <a:avLst/>
          </a:prstGeom>
        </p:spPr>
      </p:pic>
      <p:sp>
        <p:nvSpPr>
          <p:cNvPr id="9" name="Title Placeholder 8"/>
          <p:cNvSpPr>
            <a:spLocks noGrp="1"/>
          </p:cNvSpPr>
          <p:nvPr>
            <p:ph type="title"/>
          </p:nvPr>
        </p:nvSpPr>
        <p:spPr>
          <a:xfrm>
            <a:off x="457200" y="274638"/>
            <a:ext cx="8075296" cy="1143000"/>
          </a:xfrm>
          <a:prstGeom prst="rect">
            <a:avLst/>
          </a:prstGeom>
        </p:spPr>
        <p:txBody>
          <a:bodyPr vert="horz" anchor="ctr">
            <a:normAutofit/>
            <a:scene3d>
              <a:camera prst="orthographicFront"/>
              <a:lightRig rig="soft" dir="t"/>
            </a:scene3d>
            <a:sp3d prstMaterial="softEdge">
              <a:bevelT w="25400" h="25400"/>
            </a:sp3d>
          </a:bodyPr>
          <a:lstStyle/>
          <a:p>
            <a:endParaRPr kumimoji="0" lang="en-US" dirty="0"/>
          </a:p>
        </p:txBody>
      </p:sp>
      <p:sp>
        <p:nvSpPr>
          <p:cNvPr id="30" name="Text Placeholder 29"/>
          <p:cNvSpPr>
            <a:spLocks noGrp="1"/>
          </p:cNvSpPr>
          <p:nvPr>
            <p:ph type="body" idx="1"/>
          </p:nvPr>
        </p:nvSpPr>
        <p:spPr>
          <a:xfrm>
            <a:off x="457200" y="1481328"/>
            <a:ext cx="8075295" cy="4525963"/>
          </a:xfrm>
          <a:prstGeom prst="rect">
            <a:avLst/>
          </a:prstGeom>
        </p:spPr>
        <p:txBody>
          <a:bodyPr vert="horz">
            <a:normAutofit/>
          </a:bodyPr>
          <a:lstStyle/>
          <a:p>
            <a:pPr lvl="0"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rtl="0" eaLnBrk="1" latinLnBrk="0" hangingPunct="1">
        <a:spcBef>
          <a:spcPct val="0"/>
        </a:spcBef>
        <a:buNone/>
        <a:defRPr kumimoji="0" sz="4100" b="1" kern="1200">
          <a:solidFill>
            <a:schemeClr val="tx1"/>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p:nvSpPr>
        <p:spPr>
          <a:xfrm>
            <a:off x="107504" y="1322335"/>
            <a:ext cx="9144000" cy="2387600"/>
          </a:xfrm>
          <a:prstGeom prst="rect">
            <a:avLst/>
          </a:prstGeom>
        </p:spPr>
        <p:txBody>
          <a:bodyPr vert="horz" anchor="ctr" anchorCtr="0">
            <a:normAutofit fontScale="97500"/>
            <a:scene3d>
              <a:camera prst="orthographicFront"/>
              <a:lightRig rig="soft" dir="t"/>
            </a:scene3d>
            <a:sp3d prstMaterial="softEdge">
              <a:bevelT w="25400" h="25400"/>
            </a:sp3d>
          </a:bodyPr>
          <a:lstStyle>
            <a:lvl1pPr algn="ctr" rtl="0" eaLnBrk="1" latinLnBrk="0" hangingPunct="1">
              <a:spcBef>
                <a:spcPct val="0"/>
              </a:spcBef>
              <a:buNone/>
              <a:defRPr kumimoji="0" sz="4800" b="1" kern="1200">
                <a:solidFill>
                  <a:schemeClr val="tx1"/>
                </a:solidFill>
                <a:effectLst/>
                <a:latin typeface="+mj-lt"/>
                <a:ea typeface="+mj-ea"/>
                <a:cs typeface="+mj-cs"/>
              </a:defRPr>
            </a:lvl1pPr>
            <a:extLst/>
          </a:lstStyle>
          <a:p>
            <a:r>
              <a:rPr lang="en-GB" dirty="0" smtClean="0">
                <a:latin typeface="Calibri" panose="020F0502020204030204" pitchFamily="34" charset="0"/>
              </a:rPr>
              <a:t>Starting Primary One</a:t>
            </a:r>
          </a:p>
          <a:p>
            <a:r>
              <a:rPr lang="en-GB" dirty="0" smtClean="0">
                <a:latin typeface="Calibri" panose="020F0502020204030204" pitchFamily="34" charset="0"/>
              </a:rPr>
              <a:t>Guidance </a:t>
            </a:r>
            <a:r>
              <a:rPr lang="en-GB" smtClean="0">
                <a:latin typeface="Calibri" panose="020F0502020204030204" pitchFamily="34" charset="0"/>
              </a:rPr>
              <a:t>for Parents</a:t>
            </a:r>
            <a:endParaRPr lang="en-GB" dirty="0" smtClean="0">
              <a:latin typeface="Calibri" panose="020F0502020204030204" pitchFamily="34" charset="0"/>
            </a:endParaRPr>
          </a:p>
          <a:p>
            <a:r>
              <a:rPr lang="en-GB" dirty="0" smtClean="0">
                <a:latin typeface="Calibri" panose="020F0502020204030204" pitchFamily="34" charset="0"/>
              </a:rPr>
              <a:t> </a:t>
            </a:r>
            <a:endParaRPr lang="en-GB" dirty="0"/>
          </a:p>
        </p:txBody>
      </p:sp>
      <p:sp>
        <p:nvSpPr>
          <p:cNvPr id="6" name="Subtitle 2"/>
          <p:cNvSpPr txBox="1">
            <a:spLocks/>
          </p:cNvSpPr>
          <p:nvPr/>
        </p:nvSpPr>
        <p:spPr>
          <a:xfrm>
            <a:off x="107504" y="5624592"/>
            <a:ext cx="9144000" cy="1655762"/>
          </a:xfrm>
          <a:prstGeom prst="rect">
            <a:avLst/>
          </a:prstGeom>
        </p:spPr>
        <p:txBody>
          <a:bodyPr vert="horz" lIns="45720" rIns="45720">
            <a:normAutofit/>
          </a:bodyPr>
          <a:lstStyle>
            <a:lvl1pPr marL="0" marR="64008" indent="0" algn="ctr"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GB" b="1" dirty="0" smtClean="0">
                <a:latin typeface="Calibri" panose="020F0502020204030204" pitchFamily="34" charset="0"/>
              </a:rPr>
              <a:t>Children and Young People’s Services</a:t>
            </a:r>
          </a:p>
          <a:p>
            <a:r>
              <a:rPr lang="en-GB" b="1" dirty="0" smtClean="0">
                <a:latin typeface="Calibri" panose="020F0502020204030204" pitchFamily="34" charset="0"/>
              </a:rPr>
              <a:t>SEND Implementation Team</a:t>
            </a:r>
            <a:endParaRPr lang="en-GB" dirty="0" smtClean="0">
              <a:latin typeface="Calibri" panose="020F0502020204030204" pitchFamily="34" charset="0"/>
            </a:endParaRPr>
          </a:p>
          <a:p>
            <a:endParaRPr lang="en-GB" dirty="0"/>
          </a:p>
        </p:txBody>
      </p:sp>
      <p:sp>
        <p:nvSpPr>
          <p:cNvPr id="7" name="Subtitle 10"/>
          <p:cNvSpPr txBox="1">
            <a:spLocks/>
          </p:cNvSpPr>
          <p:nvPr/>
        </p:nvSpPr>
        <p:spPr>
          <a:xfrm>
            <a:off x="683568" y="3508103"/>
            <a:ext cx="7772400" cy="40366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smtClean="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p:txBody>
      </p:sp>
      <p:sp>
        <p:nvSpPr>
          <p:cNvPr id="8" name="Subtitle 10"/>
          <p:cNvSpPr txBox="1">
            <a:spLocks/>
          </p:cNvSpPr>
          <p:nvPr/>
        </p:nvSpPr>
        <p:spPr>
          <a:xfrm>
            <a:off x="683568" y="4451303"/>
            <a:ext cx="7772400" cy="921913"/>
          </a:xfrm>
          <a:prstGeom prst="rect">
            <a:avLst/>
          </a:prstGeom>
        </p:spPr>
        <p:txBody>
          <a:bodyPr vert="horz" lIns="45720" rIns="45720">
            <a:normAutofit/>
          </a:bodyPr>
          <a:lstStyle>
            <a:lvl1pPr marL="0" marR="64008" indent="0" algn="ctr"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GB" dirty="0" smtClean="0">
                <a:latin typeface="Calibri" panose="020F0502020204030204" pitchFamily="34" charset="0"/>
              </a:rPr>
              <a:t>  </a:t>
            </a:r>
            <a:endParaRPr lang="en-GB" dirty="0">
              <a:latin typeface="Calibri" panose="020F0502020204030204" pitchFamily="34" charset="0"/>
            </a:endParaRPr>
          </a:p>
        </p:txBody>
      </p:sp>
      <p:pic>
        <p:nvPicPr>
          <p:cNvPr id="12" name="Picture 11"/>
          <p:cNvPicPr>
            <a:picLocks noChangeAspect="1"/>
          </p:cNvPicPr>
          <p:nvPr/>
        </p:nvPicPr>
        <p:blipFill>
          <a:blip r:embed="rId4"/>
          <a:stretch>
            <a:fillRect/>
          </a:stretch>
        </p:blipFill>
        <p:spPr>
          <a:xfrm>
            <a:off x="2483768" y="2878210"/>
            <a:ext cx="4569167" cy="2495006"/>
          </a:xfrm>
          <a:prstGeom prst="rect">
            <a:avLst/>
          </a:prstGeom>
        </p:spPr>
      </p:pic>
    </p:spTree>
    <p:extLst>
      <p:ext uri="{BB962C8B-B14F-4D97-AF65-F5344CB8AC3E}">
        <p14:creationId xmlns:p14="http://schemas.microsoft.com/office/powerpoint/2010/main" val="1616355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08720"/>
            <a:ext cx="8075295" cy="5246043"/>
          </a:xfrm>
        </p:spPr>
        <p:txBody>
          <a:bodyPr>
            <a:normAutofit fontScale="70000" lnSpcReduction="20000"/>
          </a:bodyPr>
          <a:lstStyle/>
          <a:p>
            <a:r>
              <a:rPr lang="en-US" dirty="0"/>
              <a:t>In the 1996 Education Order a child is described as having special educational needs (SEN) if they have </a:t>
            </a:r>
            <a:r>
              <a:rPr lang="en-US" b="1" dirty="0"/>
              <a:t>significantly </a:t>
            </a:r>
            <a:r>
              <a:rPr lang="en-US" dirty="0"/>
              <a:t>greater difficulty in learning than the other children, that calls for </a:t>
            </a:r>
            <a:r>
              <a:rPr lang="en-US" b="1" dirty="0"/>
              <a:t>special educational provision</a:t>
            </a:r>
            <a:r>
              <a:rPr lang="en-US" dirty="0"/>
              <a:t> to be made. A child also has SEN if  they have a </a:t>
            </a:r>
            <a:r>
              <a:rPr lang="en-US" b="1" dirty="0"/>
              <a:t>disability</a:t>
            </a:r>
            <a:r>
              <a:rPr lang="en-US" dirty="0"/>
              <a:t> that calls for special education provision that is </a:t>
            </a:r>
            <a:r>
              <a:rPr lang="en-US" b="1" dirty="0"/>
              <a:t>additional to </a:t>
            </a:r>
            <a:r>
              <a:rPr lang="en-US" dirty="0"/>
              <a:t>or </a:t>
            </a:r>
            <a:r>
              <a:rPr lang="en-US" b="1" dirty="0"/>
              <a:t>otherwise different </a:t>
            </a:r>
            <a:r>
              <a:rPr lang="en-US" dirty="0"/>
              <a:t>from what the other children of a similar age receive in an ordinary school. </a:t>
            </a:r>
            <a:endParaRPr lang="en-US" dirty="0" smtClean="0"/>
          </a:p>
          <a:p>
            <a:pPr marL="109728" indent="0">
              <a:buNone/>
            </a:pPr>
            <a:endParaRPr lang="en-US" sz="2000" dirty="0"/>
          </a:p>
          <a:p>
            <a:r>
              <a:rPr lang="en-US" dirty="0" smtClean="0"/>
              <a:t>If </a:t>
            </a:r>
            <a:r>
              <a:rPr lang="en-US" dirty="0"/>
              <a:t>your child’s school thinks that your child needs special educational provision  they will be placed </a:t>
            </a:r>
            <a:r>
              <a:rPr lang="en-US" dirty="0" smtClean="0"/>
              <a:t>on </a:t>
            </a:r>
            <a:r>
              <a:rPr lang="en-US" dirty="0"/>
              <a:t>the school’s SEN </a:t>
            </a:r>
            <a:r>
              <a:rPr lang="en-US" dirty="0" smtClean="0"/>
              <a:t>Register and the school Special Needs Co-</a:t>
            </a:r>
            <a:r>
              <a:rPr lang="en-US" dirty="0" err="1" smtClean="0"/>
              <a:t>ordinator</a:t>
            </a:r>
            <a:r>
              <a:rPr lang="en-US" dirty="0" smtClean="0"/>
              <a:t> (SENCo) will oversee their special educational provision and monitor their progress on an individual education plan (IEP).</a:t>
            </a:r>
          </a:p>
          <a:p>
            <a:pPr marL="109728" indent="0">
              <a:buNone/>
            </a:pPr>
            <a:endParaRPr lang="en-US" sz="2000" dirty="0"/>
          </a:p>
          <a:p>
            <a:r>
              <a:rPr lang="en-US" dirty="0" smtClean="0"/>
              <a:t>Only </a:t>
            </a:r>
            <a:r>
              <a:rPr lang="en-US" dirty="0"/>
              <a:t>the school can decide if your child should be placed on the SEN </a:t>
            </a:r>
            <a:r>
              <a:rPr lang="en-US" dirty="0" smtClean="0"/>
              <a:t>register</a:t>
            </a:r>
            <a:r>
              <a:rPr lang="en-US" dirty="0"/>
              <a:t>.</a:t>
            </a:r>
          </a:p>
          <a:p>
            <a:pPr marL="109728" indent="0">
              <a:buNone/>
            </a:pPr>
            <a:endParaRPr lang="en-US" sz="2000" dirty="0"/>
          </a:p>
          <a:p>
            <a:r>
              <a:rPr lang="en-US" dirty="0"/>
              <a:t>The school will meet with you to discuss your child’s  needs and agree the targets for their Individual Education Plan (IEP) and what you can do to </a:t>
            </a:r>
            <a:r>
              <a:rPr lang="en-US" dirty="0" smtClean="0"/>
              <a:t>help address their learning needs. </a:t>
            </a:r>
            <a:endParaRPr lang="en-US" dirty="0"/>
          </a:p>
          <a:p>
            <a:endParaRPr lang="en-US" dirty="0"/>
          </a:p>
        </p:txBody>
      </p:sp>
      <p:sp>
        <p:nvSpPr>
          <p:cNvPr id="3" name="Title 2"/>
          <p:cNvSpPr>
            <a:spLocks noGrp="1"/>
          </p:cNvSpPr>
          <p:nvPr>
            <p:ph type="title"/>
          </p:nvPr>
        </p:nvSpPr>
        <p:spPr>
          <a:xfrm>
            <a:off x="215008" y="0"/>
            <a:ext cx="8928992" cy="1143000"/>
          </a:xfrm>
        </p:spPr>
        <p:txBody>
          <a:bodyPr>
            <a:noAutofit/>
          </a:bodyPr>
          <a:lstStyle/>
          <a:p>
            <a:r>
              <a:rPr lang="en-US" sz="3200" dirty="0" smtClean="0">
                <a:solidFill>
                  <a:srgbClr val="0070C0"/>
                </a:solidFill>
              </a:rPr>
              <a:t>What is meant by Special Educational Needs (SEN)?</a:t>
            </a:r>
            <a:endParaRPr lang="en-US" sz="3200" dirty="0">
              <a:solidFill>
                <a:srgbClr val="0070C0"/>
              </a:solidFill>
            </a:endParaRPr>
          </a:p>
        </p:txBody>
      </p:sp>
      <p:pic>
        <p:nvPicPr>
          <p:cNvPr id="4098" name="Picture 2" descr="Image result for special educational needs child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373216"/>
            <a:ext cx="3474160" cy="136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641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12776"/>
            <a:ext cx="8424936" cy="5193704"/>
          </a:xfrm>
        </p:spPr>
        <p:txBody>
          <a:bodyPr>
            <a:noAutofit/>
          </a:bodyPr>
          <a:lstStyle/>
          <a:p>
            <a:r>
              <a:rPr lang="en-GB" sz="1850" dirty="0" smtClean="0"/>
              <a:t>As your child moves through school their progress will be monitored and their teachers will build up a picture of their interests, skills  and abilities. </a:t>
            </a:r>
            <a:endParaRPr lang="en-GB" sz="1850" dirty="0"/>
          </a:p>
          <a:p>
            <a:pPr marL="109728" indent="0">
              <a:buNone/>
            </a:pPr>
            <a:endParaRPr lang="en-GB" sz="1400" dirty="0" smtClean="0"/>
          </a:p>
          <a:p>
            <a:r>
              <a:rPr lang="en-GB" sz="1850" dirty="0"/>
              <a:t>The teachers in school  are well trained to address learning needs and difficulties. The teacher  will contact you if your child is not making the progress </a:t>
            </a:r>
            <a:r>
              <a:rPr lang="en-GB" sz="1850" dirty="0" smtClean="0"/>
              <a:t>that they </a:t>
            </a:r>
            <a:r>
              <a:rPr lang="en-GB" sz="1850" dirty="0"/>
              <a:t>would expect</a:t>
            </a:r>
            <a:r>
              <a:rPr lang="en-GB" sz="1850" dirty="0" smtClean="0"/>
              <a:t>.</a:t>
            </a:r>
          </a:p>
          <a:p>
            <a:pPr marL="109728" indent="0">
              <a:buNone/>
            </a:pPr>
            <a:endParaRPr lang="en-GB" sz="1400" dirty="0"/>
          </a:p>
          <a:p>
            <a:r>
              <a:rPr lang="en-GB" sz="1850" dirty="0" smtClean="0"/>
              <a:t>Many </a:t>
            </a:r>
            <a:r>
              <a:rPr lang="en-GB" sz="1850" dirty="0"/>
              <a:t>children experience difficulties with their learning from time to time but only a small number have  Special Educational Needs (SEN</a:t>
            </a:r>
            <a:r>
              <a:rPr lang="en-GB" sz="1850" dirty="0" smtClean="0"/>
              <a:t>).</a:t>
            </a:r>
          </a:p>
          <a:p>
            <a:pPr marL="109728" indent="0">
              <a:buNone/>
            </a:pPr>
            <a:endParaRPr lang="en-GB" sz="1400" dirty="0"/>
          </a:p>
          <a:p>
            <a:r>
              <a:rPr lang="en-GB" sz="1850" dirty="0" smtClean="0"/>
              <a:t>If</a:t>
            </a:r>
            <a:r>
              <a:rPr lang="en-GB" sz="1850" dirty="0"/>
              <a:t> </a:t>
            </a:r>
            <a:r>
              <a:rPr lang="en-GB" sz="1850" dirty="0" smtClean="0"/>
              <a:t> you are worried about your child’s progress, contact the class </a:t>
            </a:r>
          </a:p>
          <a:p>
            <a:pPr marL="109728" indent="0">
              <a:buNone/>
            </a:pPr>
            <a:r>
              <a:rPr lang="en-GB" sz="1850" dirty="0"/>
              <a:t> </a:t>
            </a:r>
            <a:r>
              <a:rPr lang="en-GB" sz="1850" dirty="0" smtClean="0"/>
              <a:t>    teacher who will arrange a time to meet with you. The teacher </a:t>
            </a:r>
          </a:p>
          <a:p>
            <a:pPr marL="109728" indent="0">
              <a:buNone/>
            </a:pPr>
            <a:r>
              <a:rPr lang="en-GB" sz="1850" dirty="0"/>
              <a:t> </a:t>
            </a:r>
            <a:r>
              <a:rPr lang="en-GB" sz="1850" dirty="0" smtClean="0"/>
              <a:t>    will </a:t>
            </a:r>
            <a:r>
              <a:rPr lang="en-GB" sz="1850" dirty="0"/>
              <a:t>explain how your child is getting on in school and, if needed, </a:t>
            </a:r>
            <a:endParaRPr lang="en-GB" sz="1850" dirty="0" smtClean="0"/>
          </a:p>
          <a:p>
            <a:pPr marL="109728" indent="0">
              <a:buNone/>
            </a:pPr>
            <a:r>
              <a:rPr lang="en-GB" sz="1850" dirty="0"/>
              <a:t> </a:t>
            </a:r>
            <a:r>
              <a:rPr lang="en-GB" sz="1850" dirty="0" smtClean="0"/>
              <a:t>    will </a:t>
            </a:r>
            <a:r>
              <a:rPr lang="en-GB" sz="1850" dirty="0"/>
              <a:t>address any concerns you may have. </a:t>
            </a:r>
            <a:r>
              <a:rPr lang="en-GB" sz="1850" dirty="0" smtClean="0"/>
              <a:t>They </a:t>
            </a:r>
            <a:r>
              <a:rPr lang="en-GB" sz="1850" dirty="0"/>
              <a:t>will also advise </a:t>
            </a:r>
            <a:r>
              <a:rPr lang="en-GB" sz="1850" dirty="0" smtClean="0"/>
              <a:t>you</a:t>
            </a:r>
          </a:p>
          <a:p>
            <a:pPr marL="109728" indent="0">
              <a:buNone/>
            </a:pPr>
            <a:r>
              <a:rPr lang="en-GB" sz="1850" dirty="0" smtClean="0"/>
              <a:t>     on </a:t>
            </a:r>
            <a:r>
              <a:rPr lang="en-GB" sz="1850" dirty="0"/>
              <a:t>how you can help your child at </a:t>
            </a:r>
            <a:r>
              <a:rPr lang="en-GB" sz="1850" dirty="0" smtClean="0"/>
              <a:t>home.</a:t>
            </a:r>
          </a:p>
          <a:p>
            <a:pPr marL="109728" indent="0">
              <a:buNone/>
            </a:pPr>
            <a:endParaRPr lang="en-GB" sz="1800" b="1" dirty="0" smtClean="0"/>
          </a:p>
        </p:txBody>
      </p:sp>
      <p:sp>
        <p:nvSpPr>
          <p:cNvPr id="3" name="Title 2"/>
          <p:cNvSpPr>
            <a:spLocks noGrp="1"/>
          </p:cNvSpPr>
          <p:nvPr>
            <p:ph type="title"/>
          </p:nvPr>
        </p:nvSpPr>
        <p:spPr>
          <a:xfrm>
            <a:off x="457200" y="44624"/>
            <a:ext cx="8363272" cy="1143000"/>
          </a:xfrm>
        </p:spPr>
        <p:txBody>
          <a:bodyPr>
            <a:noAutofit/>
          </a:bodyPr>
          <a:lstStyle/>
          <a:p>
            <a:pPr algn="ctr"/>
            <a:r>
              <a:rPr lang="en-GB" sz="3600" dirty="0" smtClean="0">
                <a:solidFill>
                  <a:srgbClr val="0070C0"/>
                </a:solidFill>
              </a:rPr>
              <a:t>What to do if you are concerned that your child may have Special Educational Needs</a:t>
            </a:r>
            <a:endParaRPr lang="en-GB" sz="3600" dirty="0">
              <a:solidFill>
                <a:srgbClr val="0070C0"/>
              </a:solidFill>
            </a:endParaRPr>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625230"/>
            <a:ext cx="1908051" cy="196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78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b="1" dirty="0"/>
              <a:t>Give Your Child a Helping Hand </a:t>
            </a:r>
            <a:endParaRPr lang="en-US" b="1" dirty="0" smtClean="0"/>
          </a:p>
          <a:p>
            <a:pPr marL="109728" indent="0">
              <a:buNone/>
            </a:pPr>
            <a:r>
              <a:rPr lang="en-US" b="1" dirty="0" smtClean="0"/>
              <a:t>     </a:t>
            </a:r>
            <a:r>
              <a:rPr lang="en-US" b="1" dirty="0"/>
              <a:t>(DE &amp; HSCT</a:t>
            </a:r>
            <a:r>
              <a:rPr lang="en-US" b="1" dirty="0" smtClean="0"/>
              <a:t>)</a:t>
            </a:r>
            <a:endParaRPr lang="en-US" b="1" dirty="0"/>
          </a:p>
          <a:p>
            <a:endParaRPr lang="en-US" b="1" dirty="0" smtClean="0"/>
          </a:p>
          <a:p>
            <a:endParaRPr lang="en-US" b="1" dirty="0"/>
          </a:p>
          <a:p>
            <a:pPr marL="109728" indent="0">
              <a:buNone/>
            </a:pPr>
            <a:endParaRPr lang="en-US" dirty="0"/>
          </a:p>
          <a:p>
            <a:r>
              <a:rPr lang="en-US" dirty="0"/>
              <a:t>Help prepare your child for learning (suitable for children aged 0-4) </a:t>
            </a:r>
          </a:p>
          <a:p>
            <a:r>
              <a:rPr lang="en-US" dirty="0"/>
              <a:t>Top Tips </a:t>
            </a:r>
            <a:r>
              <a:rPr lang="en-US" dirty="0" smtClean="0"/>
              <a:t>booklet for Parents</a:t>
            </a:r>
            <a:endParaRPr lang="en-US" dirty="0"/>
          </a:p>
        </p:txBody>
      </p:sp>
      <p:sp>
        <p:nvSpPr>
          <p:cNvPr id="3" name="Title 2"/>
          <p:cNvSpPr>
            <a:spLocks noGrp="1"/>
          </p:cNvSpPr>
          <p:nvPr>
            <p:ph type="title"/>
          </p:nvPr>
        </p:nvSpPr>
        <p:spPr/>
        <p:txBody>
          <a:bodyPr/>
          <a:lstStyle/>
          <a:p>
            <a:r>
              <a:rPr lang="en-US" dirty="0" smtClean="0">
                <a:solidFill>
                  <a:srgbClr val="0070C0"/>
                </a:solidFill>
              </a:rPr>
              <a:t>Getting ready to learn!</a:t>
            </a:r>
            <a:endParaRPr lang="en-US" dirty="0">
              <a:solidFill>
                <a:srgbClr val="0070C0"/>
              </a:solidFill>
            </a:endParaRPr>
          </a:p>
        </p:txBody>
      </p:sp>
      <p:pic>
        <p:nvPicPr>
          <p:cNvPr id="4" name="Picture 2" descr="Image result for give your child a helping hand top tips for parents bookl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88640"/>
            <a:ext cx="2592288" cy="344239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54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483286" cy="5472607"/>
          </a:xfrm>
        </p:spPr>
        <p:txBody>
          <a:bodyPr>
            <a:normAutofit fontScale="32500" lnSpcReduction="20000"/>
          </a:bodyPr>
          <a:lstStyle/>
          <a:p>
            <a:pPr marL="109728" indent="0">
              <a:buNone/>
            </a:pPr>
            <a:r>
              <a:rPr lang="en-GB" sz="6200" b="1" dirty="0" smtClean="0"/>
              <a:t>When a child moves into Primary One they have to learn to cope with many changes. Do not worry if their skills  seem to go backwards at first, this is quite normal as it is a big change for them. Acknowledge your child’s feelings and reassure them that they will soon get used to their new school. Stories and pictures about starting school can be helpful.</a:t>
            </a:r>
          </a:p>
          <a:p>
            <a:pPr marL="109728" indent="0">
              <a:buNone/>
            </a:pPr>
            <a:endParaRPr lang="en-GB" sz="3100" dirty="0" smtClean="0"/>
          </a:p>
          <a:p>
            <a:pPr marL="109728" indent="0">
              <a:buNone/>
            </a:pPr>
            <a:r>
              <a:rPr lang="en-GB" sz="6200" b="1" dirty="0" smtClean="0"/>
              <a:t>Environmental</a:t>
            </a:r>
            <a:r>
              <a:rPr lang="en-GB" sz="6200" dirty="0" smtClean="0"/>
              <a:t> differences in:</a:t>
            </a:r>
          </a:p>
          <a:p>
            <a:r>
              <a:rPr lang="en-GB" sz="6200" dirty="0"/>
              <a:t>R</a:t>
            </a:r>
            <a:r>
              <a:rPr lang="en-GB" sz="6200" dirty="0" smtClean="0"/>
              <a:t>oom, size and layout</a:t>
            </a:r>
          </a:p>
          <a:p>
            <a:r>
              <a:rPr lang="en-GB" sz="6200" dirty="0"/>
              <a:t>L</a:t>
            </a:r>
            <a:r>
              <a:rPr lang="en-GB" sz="6200" dirty="0" smtClean="0"/>
              <a:t>ighting and furniture</a:t>
            </a:r>
          </a:p>
          <a:p>
            <a:r>
              <a:rPr lang="en-GB" sz="6200" dirty="0" smtClean="0"/>
              <a:t>Equipment and resources</a:t>
            </a:r>
          </a:p>
          <a:p>
            <a:r>
              <a:rPr lang="en-GB" sz="6200" dirty="0" smtClean="0"/>
              <a:t>Toilets, cloakroom, play and eating areas</a:t>
            </a:r>
          </a:p>
          <a:p>
            <a:pPr marL="109728" indent="0">
              <a:buNone/>
            </a:pPr>
            <a:endParaRPr lang="en-GB" sz="4200" dirty="0" smtClean="0"/>
          </a:p>
          <a:p>
            <a:pPr marL="109728" indent="0">
              <a:buNone/>
            </a:pPr>
            <a:endParaRPr lang="en-GB" sz="4200" dirty="0" smtClean="0"/>
          </a:p>
          <a:p>
            <a:pPr marL="109728" indent="0">
              <a:buNone/>
            </a:pPr>
            <a:r>
              <a:rPr lang="en-GB" sz="6200" b="1" dirty="0" smtClean="0"/>
              <a:t>Social</a:t>
            </a:r>
            <a:r>
              <a:rPr lang="en-GB" sz="6200" dirty="0" smtClean="0"/>
              <a:t> differences in:</a:t>
            </a:r>
          </a:p>
          <a:p>
            <a:r>
              <a:rPr lang="en-GB" sz="6200" dirty="0" smtClean="0"/>
              <a:t>School rules/expectations</a:t>
            </a:r>
          </a:p>
          <a:p>
            <a:r>
              <a:rPr lang="en-GB" sz="6200" dirty="0" smtClean="0"/>
              <a:t>Language and vocabulary</a:t>
            </a:r>
          </a:p>
          <a:p>
            <a:r>
              <a:rPr lang="en-GB" sz="6200" dirty="0" smtClean="0"/>
              <a:t>Relationships with others </a:t>
            </a:r>
          </a:p>
          <a:p>
            <a:r>
              <a:rPr lang="en-GB" sz="6200" dirty="0" smtClean="0"/>
              <a:t>Structure to the day</a:t>
            </a:r>
          </a:p>
          <a:p>
            <a:r>
              <a:rPr lang="en-GB" sz="6200" dirty="0" smtClean="0"/>
              <a:t>Increased number of verbal instructions</a:t>
            </a:r>
          </a:p>
          <a:p>
            <a:endParaRPr lang="en-GB" dirty="0"/>
          </a:p>
        </p:txBody>
      </p:sp>
      <p:sp>
        <p:nvSpPr>
          <p:cNvPr id="3" name="Title 2"/>
          <p:cNvSpPr>
            <a:spLocks noGrp="1"/>
          </p:cNvSpPr>
          <p:nvPr>
            <p:ph type="title"/>
          </p:nvPr>
        </p:nvSpPr>
        <p:spPr>
          <a:xfrm>
            <a:off x="457200" y="0"/>
            <a:ext cx="8075296" cy="1143000"/>
          </a:xfrm>
        </p:spPr>
        <p:txBody>
          <a:bodyPr>
            <a:normAutofit/>
          </a:bodyPr>
          <a:lstStyle/>
          <a:p>
            <a:pPr algn="ctr"/>
            <a:r>
              <a:rPr lang="en-GB" sz="4000" dirty="0" smtClean="0">
                <a:solidFill>
                  <a:srgbClr val="0070C0"/>
                </a:solidFill>
                <a:latin typeface="Calibri" panose="020F0502020204030204" pitchFamily="34" charset="0"/>
                <a:cs typeface="Calibri" panose="020F0502020204030204" pitchFamily="34" charset="0"/>
              </a:rPr>
              <a:t>Starting School</a:t>
            </a:r>
            <a:endParaRPr lang="en-GB" dirty="0"/>
          </a:p>
        </p:txBody>
      </p:sp>
      <p:pic>
        <p:nvPicPr>
          <p:cNvPr id="2050" name="Picture 2" descr="Image result for classroom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581" y="3313233"/>
            <a:ext cx="3576398" cy="268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82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338" y="1052737"/>
            <a:ext cx="8075295" cy="5256584"/>
          </a:xfrm>
        </p:spPr>
        <p:txBody>
          <a:bodyPr>
            <a:normAutofit fontScale="62500" lnSpcReduction="20000"/>
          </a:bodyPr>
          <a:lstStyle/>
          <a:p>
            <a:r>
              <a:rPr lang="en-GB" sz="3400" dirty="0" smtClean="0"/>
              <a:t>Sad</a:t>
            </a:r>
            <a:endParaRPr lang="en-GB" sz="3400" dirty="0"/>
          </a:p>
          <a:p>
            <a:r>
              <a:rPr lang="en-GB" sz="3400" dirty="0"/>
              <a:t>Confused</a:t>
            </a:r>
          </a:p>
          <a:p>
            <a:r>
              <a:rPr lang="en-GB" sz="3400" dirty="0"/>
              <a:t>Worried</a:t>
            </a:r>
          </a:p>
          <a:p>
            <a:r>
              <a:rPr lang="en-GB" sz="3400" dirty="0"/>
              <a:t>Uncertain</a:t>
            </a:r>
          </a:p>
          <a:p>
            <a:r>
              <a:rPr lang="en-GB" sz="3400" dirty="0"/>
              <a:t>Anxious</a:t>
            </a:r>
          </a:p>
          <a:p>
            <a:r>
              <a:rPr lang="en-GB" sz="3400" dirty="0"/>
              <a:t>Overwhelmed</a:t>
            </a:r>
          </a:p>
          <a:p>
            <a:r>
              <a:rPr lang="en-GB" sz="3400" dirty="0"/>
              <a:t>Hopeful</a:t>
            </a:r>
          </a:p>
          <a:p>
            <a:r>
              <a:rPr lang="en-GB" sz="3400" dirty="0" smtClean="0"/>
              <a:t>Insecure</a:t>
            </a:r>
          </a:p>
          <a:p>
            <a:r>
              <a:rPr lang="en-GB" sz="3400" dirty="0" smtClean="0"/>
              <a:t>Excited</a:t>
            </a:r>
          </a:p>
          <a:p>
            <a:endParaRPr lang="en-GB" dirty="0"/>
          </a:p>
          <a:p>
            <a:pPr marL="109728" indent="0">
              <a:buNone/>
            </a:pPr>
            <a:r>
              <a:rPr lang="en-GB" sz="3200" dirty="0" smtClean="0"/>
              <a:t>Moving into Primary One  can be a source of both </a:t>
            </a:r>
            <a:r>
              <a:rPr lang="en-GB" sz="3200" b="1" dirty="0" smtClean="0"/>
              <a:t>excitement</a:t>
            </a:r>
            <a:r>
              <a:rPr lang="en-GB" sz="3200" dirty="0" smtClean="0"/>
              <a:t> and </a:t>
            </a:r>
            <a:r>
              <a:rPr lang="en-GB" sz="3200" b="1" dirty="0" smtClean="0"/>
              <a:t>anxiety</a:t>
            </a:r>
            <a:r>
              <a:rPr lang="en-GB" sz="3200" dirty="0" smtClean="0"/>
              <a:t> for children and their parents. Throughout the transition process, young children need to feel secure and confident that their needs, wants, likes and dislikes will be understood.</a:t>
            </a:r>
          </a:p>
          <a:p>
            <a:pPr marL="109728" indent="0">
              <a:buNone/>
            </a:pPr>
            <a:endParaRPr lang="en-GB" sz="2900" dirty="0" smtClean="0"/>
          </a:p>
          <a:p>
            <a:pPr marL="109728" indent="0">
              <a:buNone/>
            </a:pPr>
            <a:r>
              <a:rPr lang="en-GB" sz="3200" b="1" dirty="0" smtClean="0"/>
              <a:t>Careful planning, preparation and collaboration between everyone involved should ensure that your child will transition smoothly and happily into their Primary One year in school.</a:t>
            </a:r>
            <a:endParaRPr lang="en-GB" sz="3200" b="1" dirty="0"/>
          </a:p>
        </p:txBody>
      </p:sp>
      <p:sp>
        <p:nvSpPr>
          <p:cNvPr id="3" name="Title 2"/>
          <p:cNvSpPr>
            <a:spLocks noGrp="1"/>
          </p:cNvSpPr>
          <p:nvPr>
            <p:ph type="title"/>
          </p:nvPr>
        </p:nvSpPr>
        <p:spPr>
          <a:xfrm>
            <a:off x="441501" y="53752"/>
            <a:ext cx="8075296" cy="1143000"/>
          </a:xfrm>
        </p:spPr>
        <p:txBody>
          <a:bodyPr>
            <a:noAutofit/>
          </a:bodyPr>
          <a:lstStyle/>
          <a:p>
            <a:pPr algn="ctr"/>
            <a:r>
              <a:rPr lang="en-GB" sz="4000" dirty="0">
                <a:solidFill>
                  <a:srgbClr val="0070C0"/>
                </a:solidFill>
              </a:rPr>
              <a:t>C</a:t>
            </a:r>
            <a:r>
              <a:rPr lang="en-GB" sz="4000" dirty="0" smtClean="0">
                <a:solidFill>
                  <a:srgbClr val="0070C0"/>
                </a:solidFill>
              </a:rPr>
              <a:t>hildren </a:t>
            </a:r>
            <a:r>
              <a:rPr lang="en-GB" sz="4000" dirty="0">
                <a:solidFill>
                  <a:srgbClr val="0070C0"/>
                </a:solidFill>
              </a:rPr>
              <a:t>may feel</a:t>
            </a:r>
            <a:r>
              <a:rPr lang="en-GB" sz="4000" dirty="0" smtClean="0">
                <a:solidFill>
                  <a:srgbClr val="0070C0"/>
                </a:solidFill>
              </a:rPr>
              <a:t>:</a:t>
            </a:r>
            <a:endParaRPr lang="en-GB" sz="4000" dirty="0">
              <a:solidFill>
                <a:srgbClr val="0070C0"/>
              </a:solidFill>
            </a:endParaRPr>
          </a:p>
        </p:txBody>
      </p:sp>
      <p:pic>
        <p:nvPicPr>
          <p:cNvPr id="1026" name="Picture 2" descr="Image result for child transitio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175880"/>
            <a:ext cx="2808312" cy="284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14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075295" cy="4525963"/>
          </a:xfrm>
        </p:spPr>
        <p:txBody>
          <a:bodyPr>
            <a:normAutofit fontScale="85000" lnSpcReduction="20000"/>
          </a:bodyPr>
          <a:lstStyle/>
          <a:p>
            <a:r>
              <a:rPr lang="en-GB" dirty="0" smtClean="0"/>
              <a:t>Parental involvement in supporting your child in school is vitally important. </a:t>
            </a:r>
          </a:p>
          <a:p>
            <a:pPr marL="109728" indent="0">
              <a:buNone/>
            </a:pPr>
            <a:endParaRPr lang="en-GB" dirty="0" smtClean="0"/>
          </a:p>
          <a:p>
            <a:r>
              <a:rPr lang="en-GB" dirty="0"/>
              <a:t>C</a:t>
            </a:r>
            <a:r>
              <a:rPr lang="en-GB" dirty="0" smtClean="0"/>
              <a:t>reating </a:t>
            </a:r>
            <a:r>
              <a:rPr lang="en-GB" b="1" dirty="0" smtClean="0"/>
              <a:t>positive partnerships </a:t>
            </a:r>
            <a:r>
              <a:rPr lang="en-GB" dirty="0" smtClean="0"/>
              <a:t>with school staff at an early age will help your child to feel safe and achieve his or her full potential.</a:t>
            </a:r>
          </a:p>
          <a:p>
            <a:pPr marL="109728" indent="0">
              <a:buNone/>
            </a:pPr>
            <a:endParaRPr lang="en-GB" sz="1300" dirty="0" smtClean="0"/>
          </a:p>
          <a:p>
            <a:r>
              <a:rPr lang="en-GB" dirty="0" smtClean="0"/>
              <a:t>It is important to remember that we are all </a:t>
            </a:r>
            <a:r>
              <a:rPr lang="en-GB" b="1" dirty="0" smtClean="0"/>
              <a:t>working together</a:t>
            </a:r>
            <a:r>
              <a:rPr lang="en-GB" dirty="0" smtClean="0"/>
              <a:t> to get the best for the children.</a:t>
            </a:r>
          </a:p>
          <a:p>
            <a:pPr marL="109728" indent="0">
              <a:buNone/>
            </a:pPr>
            <a:endParaRPr lang="en-GB" sz="1300" dirty="0" smtClean="0"/>
          </a:p>
          <a:p>
            <a:r>
              <a:rPr lang="en-GB" dirty="0" smtClean="0"/>
              <a:t>Sharing </a:t>
            </a:r>
            <a:r>
              <a:rPr lang="en-GB" b="1" dirty="0" smtClean="0"/>
              <a:t>key information </a:t>
            </a:r>
            <a:r>
              <a:rPr lang="en-GB" dirty="0" smtClean="0"/>
              <a:t>about your child with the school is essential in order that their needs can be met effectively.</a:t>
            </a:r>
          </a:p>
          <a:p>
            <a:pPr marL="109728" indent="0">
              <a:buNone/>
            </a:pPr>
            <a:endParaRPr lang="en-GB" sz="1300" dirty="0" smtClean="0"/>
          </a:p>
          <a:p>
            <a:r>
              <a:rPr lang="en-GB" dirty="0"/>
              <a:t>Clear </a:t>
            </a:r>
            <a:r>
              <a:rPr lang="en-GB" b="1" dirty="0"/>
              <a:t>communication</a:t>
            </a:r>
            <a:r>
              <a:rPr lang="en-GB" dirty="0"/>
              <a:t> and a </a:t>
            </a:r>
            <a:r>
              <a:rPr lang="en-GB" b="1" dirty="0"/>
              <a:t>consistent approach</a:t>
            </a:r>
            <a:r>
              <a:rPr lang="en-GB" dirty="0"/>
              <a:t> between home and school will help support children through transition.</a:t>
            </a:r>
          </a:p>
          <a:p>
            <a:endParaRPr lang="en-GB" dirty="0" smtClean="0"/>
          </a:p>
          <a:p>
            <a:endParaRPr lang="en-GB" dirty="0"/>
          </a:p>
        </p:txBody>
      </p:sp>
      <p:sp>
        <p:nvSpPr>
          <p:cNvPr id="3" name="Title 2"/>
          <p:cNvSpPr>
            <a:spLocks noGrp="1"/>
          </p:cNvSpPr>
          <p:nvPr>
            <p:ph type="title"/>
          </p:nvPr>
        </p:nvSpPr>
        <p:spPr>
          <a:xfrm>
            <a:off x="457200" y="44624"/>
            <a:ext cx="8507288" cy="1143000"/>
          </a:xfrm>
        </p:spPr>
        <p:txBody>
          <a:bodyPr>
            <a:normAutofit/>
          </a:bodyPr>
          <a:lstStyle/>
          <a:p>
            <a:pPr algn="ctr"/>
            <a:r>
              <a:rPr lang="en-GB" sz="4000" dirty="0" smtClean="0">
                <a:solidFill>
                  <a:srgbClr val="0070C0"/>
                </a:solidFill>
                <a:latin typeface="Calibri" panose="020F0502020204030204" pitchFamily="34" charset="0"/>
                <a:cs typeface="Calibri" panose="020F0502020204030204" pitchFamily="34" charset="0"/>
              </a:rPr>
              <a:t>The role of parents</a:t>
            </a:r>
            <a:endParaRPr lang="en-GB" dirty="0"/>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954" y="5301208"/>
            <a:ext cx="2066538"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524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37910"/>
            <a:ext cx="8075295" cy="4525963"/>
          </a:xfrm>
        </p:spPr>
        <p:txBody>
          <a:bodyPr>
            <a:normAutofit/>
          </a:bodyPr>
          <a:lstStyle/>
          <a:p>
            <a:r>
              <a:rPr lang="en-GB" sz="2500" dirty="0" smtClean="0"/>
              <a:t>Young children depend on the adults around them to share important information about them that will allow their needs to be fully met. </a:t>
            </a:r>
          </a:p>
          <a:p>
            <a:pPr marL="109728" indent="0">
              <a:buNone/>
            </a:pPr>
            <a:endParaRPr lang="en-GB" sz="1600" dirty="0" smtClean="0"/>
          </a:p>
          <a:p>
            <a:r>
              <a:rPr lang="en-GB" sz="2500" dirty="0" smtClean="0"/>
              <a:t>Children have a unique view of their needs and capabilities and should be helped to express their opinions about matters that affect them in school.</a:t>
            </a:r>
          </a:p>
          <a:p>
            <a:pPr marL="109728" indent="0">
              <a:buNone/>
            </a:pPr>
            <a:endParaRPr lang="en-GB" sz="1600" dirty="0" smtClean="0"/>
          </a:p>
          <a:p>
            <a:r>
              <a:rPr lang="en-GB" sz="2500" dirty="0" smtClean="0"/>
              <a:t>The school will ensure that your child will be listened to and that their views will be valued. </a:t>
            </a:r>
            <a:endParaRPr lang="en-GB" sz="2500" dirty="0"/>
          </a:p>
        </p:txBody>
      </p:sp>
      <p:sp>
        <p:nvSpPr>
          <p:cNvPr id="3" name="Title 2"/>
          <p:cNvSpPr>
            <a:spLocks noGrp="1"/>
          </p:cNvSpPr>
          <p:nvPr>
            <p:ph type="title"/>
          </p:nvPr>
        </p:nvSpPr>
        <p:spPr>
          <a:xfrm>
            <a:off x="457200" y="44624"/>
            <a:ext cx="8075296" cy="1143000"/>
          </a:xfrm>
        </p:spPr>
        <p:txBody>
          <a:bodyPr/>
          <a:lstStyle/>
          <a:p>
            <a:pPr algn="ctr"/>
            <a:r>
              <a:rPr lang="en-GB" sz="4400" dirty="0">
                <a:solidFill>
                  <a:srgbClr val="0070C0"/>
                </a:solidFill>
                <a:latin typeface="Calibri" panose="020F0502020204030204" pitchFamily="34" charset="0"/>
                <a:cs typeface="Calibri" panose="020F0502020204030204" pitchFamily="34" charset="0"/>
              </a:rPr>
              <a:t>The </a:t>
            </a:r>
            <a:r>
              <a:rPr lang="en-GB" sz="4400" dirty="0" smtClean="0">
                <a:solidFill>
                  <a:srgbClr val="0070C0"/>
                </a:solidFill>
                <a:latin typeface="Calibri" panose="020F0502020204030204" pitchFamily="34" charset="0"/>
                <a:cs typeface="Calibri" panose="020F0502020204030204" pitchFamily="34" charset="0"/>
              </a:rPr>
              <a:t>voice of the child</a:t>
            </a:r>
            <a:endParaRPr lang="en-GB" dirty="0"/>
          </a:p>
        </p:txBody>
      </p:sp>
      <p:pic>
        <p:nvPicPr>
          <p:cNvPr id="4" name="Picture 2" descr="Image result for voice of the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576" y="4894146"/>
            <a:ext cx="3278904" cy="186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47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075295" cy="4683975"/>
          </a:xfrm>
        </p:spPr>
        <p:txBody>
          <a:bodyPr>
            <a:normAutofit/>
          </a:bodyPr>
          <a:lstStyle/>
          <a:p>
            <a:r>
              <a:rPr lang="en-GB" dirty="0"/>
              <a:t>Visits </a:t>
            </a:r>
            <a:r>
              <a:rPr lang="en-GB" dirty="0" smtClean="0"/>
              <a:t>/ liaison by </a:t>
            </a:r>
            <a:r>
              <a:rPr lang="en-GB" dirty="0"/>
              <a:t>the Primary One teacher to the pre-school setting to meet children and discuss individual pupils</a:t>
            </a:r>
            <a:r>
              <a:rPr lang="en-GB" dirty="0" smtClean="0"/>
              <a:t>.</a:t>
            </a:r>
          </a:p>
          <a:p>
            <a:pPr marL="109728" indent="0">
              <a:buNone/>
            </a:pPr>
            <a:endParaRPr lang="en-GB" sz="2000" dirty="0" smtClean="0"/>
          </a:p>
          <a:p>
            <a:r>
              <a:rPr lang="en-GB" dirty="0" smtClean="0"/>
              <a:t>Pre-school pupils coming to visit the school during “stay and play” sessions.</a:t>
            </a:r>
          </a:p>
          <a:p>
            <a:pPr marL="109728" indent="0">
              <a:buNone/>
            </a:pPr>
            <a:endParaRPr lang="en-GB" sz="2000" dirty="0" smtClean="0"/>
          </a:p>
          <a:p>
            <a:r>
              <a:rPr lang="en-GB" dirty="0" smtClean="0"/>
              <a:t>Sharing of information between</a:t>
            </a:r>
          </a:p>
          <a:p>
            <a:pPr marL="109728" indent="0">
              <a:buNone/>
            </a:pPr>
            <a:r>
              <a:rPr lang="en-GB" dirty="0"/>
              <a:t> </a:t>
            </a:r>
            <a:r>
              <a:rPr lang="en-GB" dirty="0" smtClean="0"/>
              <a:t>  parents, pre-school staff and the </a:t>
            </a:r>
          </a:p>
          <a:p>
            <a:pPr marL="109728" indent="0">
              <a:buNone/>
            </a:pPr>
            <a:r>
              <a:rPr lang="en-GB" dirty="0"/>
              <a:t> </a:t>
            </a:r>
            <a:r>
              <a:rPr lang="en-GB" dirty="0" smtClean="0"/>
              <a:t>  Primary One teacher.</a:t>
            </a:r>
          </a:p>
        </p:txBody>
      </p:sp>
      <p:sp>
        <p:nvSpPr>
          <p:cNvPr id="3" name="Title 2"/>
          <p:cNvSpPr>
            <a:spLocks noGrp="1"/>
          </p:cNvSpPr>
          <p:nvPr>
            <p:ph type="title"/>
          </p:nvPr>
        </p:nvSpPr>
        <p:spPr>
          <a:xfrm>
            <a:off x="318355" y="188640"/>
            <a:ext cx="8352984" cy="1143000"/>
          </a:xfrm>
        </p:spPr>
        <p:txBody>
          <a:bodyPr>
            <a:noAutofit/>
          </a:bodyPr>
          <a:lstStyle/>
          <a:p>
            <a:pPr algn="ctr"/>
            <a:r>
              <a:rPr lang="en-GB" sz="3500" dirty="0" smtClean="0">
                <a:solidFill>
                  <a:srgbClr val="0070C0"/>
                </a:solidFill>
                <a:latin typeface="Calibri" panose="020F0502020204030204" pitchFamily="34" charset="0"/>
                <a:cs typeface="Calibri" panose="020F0502020204030204" pitchFamily="34" charset="0"/>
              </a:rPr>
              <a:t>Measures in school to help your child transition smoothly may include: </a:t>
            </a:r>
            <a:endParaRPr lang="en-GB" sz="3500" dirty="0"/>
          </a:p>
        </p:txBody>
      </p:sp>
      <p:pic>
        <p:nvPicPr>
          <p:cNvPr id="6"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603"/>
          <a:stretch/>
        </p:blipFill>
        <p:spPr bwMode="auto">
          <a:xfrm>
            <a:off x="5508104" y="4341527"/>
            <a:ext cx="3532190" cy="235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553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232" y="980728"/>
            <a:ext cx="8723256" cy="5040560"/>
          </a:xfrm>
        </p:spPr>
        <p:txBody>
          <a:bodyPr>
            <a:normAutofit fontScale="85000" lnSpcReduction="20000"/>
          </a:bodyPr>
          <a:lstStyle/>
          <a:p>
            <a:r>
              <a:rPr lang="en-GB" dirty="0" smtClean="0"/>
              <a:t>Sharing information about your child is very helpful to the school in building up a picture of them so that their needs can be met and supported.</a:t>
            </a:r>
          </a:p>
          <a:p>
            <a:endParaRPr lang="en-GB" dirty="0" smtClean="0"/>
          </a:p>
          <a:p>
            <a:pPr marL="109728" indent="0">
              <a:buNone/>
            </a:pPr>
            <a:r>
              <a:rPr lang="en-GB" dirty="0" smtClean="0"/>
              <a:t>Information about your child may include:</a:t>
            </a:r>
          </a:p>
          <a:p>
            <a:r>
              <a:rPr lang="en-GB" dirty="0" smtClean="0"/>
              <a:t>Likes and dislikes                    </a:t>
            </a:r>
          </a:p>
          <a:p>
            <a:r>
              <a:rPr lang="en-GB" dirty="0" smtClean="0"/>
              <a:t>Favourite things</a:t>
            </a:r>
          </a:p>
          <a:p>
            <a:r>
              <a:rPr lang="en-GB" dirty="0" smtClean="0"/>
              <a:t>Fears</a:t>
            </a:r>
          </a:p>
          <a:p>
            <a:r>
              <a:rPr lang="en-GB" dirty="0" smtClean="0"/>
              <a:t>Sensory issues</a:t>
            </a:r>
          </a:p>
          <a:p>
            <a:r>
              <a:rPr lang="en-GB" dirty="0" smtClean="0"/>
              <a:t>Communication level</a:t>
            </a:r>
          </a:p>
          <a:p>
            <a:r>
              <a:rPr lang="en-GB" dirty="0" smtClean="0"/>
              <a:t>Independent self-management skills</a:t>
            </a:r>
          </a:p>
          <a:p>
            <a:r>
              <a:rPr lang="en-GB" dirty="0" smtClean="0"/>
              <a:t>Social Skills</a:t>
            </a:r>
          </a:p>
          <a:p>
            <a:r>
              <a:rPr lang="en-GB" dirty="0" smtClean="0"/>
              <a:t>Any other information that you feel the school needs to know in order to plan for your child coming into Primary One.</a:t>
            </a:r>
          </a:p>
          <a:p>
            <a:pPr marL="109728" indent="0" algn="ctr">
              <a:buNone/>
            </a:pPr>
            <a:r>
              <a:rPr lang="en-GB" b="1" dirty="0" smtClean="0"/>
              <a:t>All information shared will be treated confidentially by the school</a:t>
            </a:r>
          </a:p>
          <a:p>
            <a:endParaRPr lang="en-GB" dirty="0"/>
          </a:p>
        </p:txBody>
      </p:sp>
      <p:sp>
        <p:nvSpPr>
          <p:cNvPr id="3" name="Title 2"/>
          <p:cNvSpPr>
            <a:spLocks noGrp="1"/>
          </p:cNvSpPr>
          <p:nvPr>
            <p:ph type="title"/>
          </p:nvPr>
        </p:nvSpPr>
        <p:spPr>
          <a:xfrm>
            <a:off x="457200" y="44624"/>
            <a:ext cx="8075296" cy="1143000"/>
          </a:xfrm>
        </p:spPr>
        <p:txBody>
          <a:bodyPr>
            <a:normAutofit/>
          </a:bodyPr>
          <a:lstStyle/>
          <a:p>
            <a:pPr algn="ctr"/>
            <a:r>
              <a:rPr lang="en-GB" sz="4000" dirty="0" smtClean="0">
                <a:solidFill>
                  <a:srgbClr val="0070C0"/>
                </a:solidFill>
                <a:latin typeface="Calibri" panose="020F0502020204030204" pitchFamily="34" charset="0"/>
                <a:cs typeface="Calibri" panose="020F0502020204030204" pitchFamily="34" charset="0"/>
              </a:rPr>
              <a:t>Telling us about your child</a:t>
            </a:r>
            <a:endParaRPr lang="en-GB" dirty="0"/>
          </a:p>
        </p:txBody>
      </p:sp>
      <p:pic>
        <p:nvPicPr>
          <p:cNvPr id="2050" name="Picture 2" descr="Image result for parent and teacher happy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222" y="1988840"/>
            <a:ext cx="2869234" cy="245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405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352928" cy="1143000"/>
          </a:xfrm>
        </p:spPr>
        <p:txBody>
          <a:bodyPr>
            <a:noAutofit/>
          </a:bodyPr>
          <a:lstStyle/>
          <a:p>
            <a:pPr algn="ctr"/>
            <a:r>
              <a:rPr lang="en-GB" sz="3600" dirty="0" smtClean="0">
                <a:solidFill>
                  <a:srgbClr val="0070C0"/>
                </a:solidFill>
                <a:latin typeface="Calibri" panose="020F0502020204030204" pitchFamily="34" charset="0"/>
                <a:cs typeface="Calibri" panose="020F0502020204030204" pitchFamily="34" charset="0"/>
              </a:rPr>
              <a:t>Meeting the needs of all learners in school</a:t>
            </a:r>
            <a:endParaRPr lang="en-GB" sz="3600" dirty="0"/>
          </a:p>
        </p:txBody>
      </p:sp>
      <p:sp>
        <p:nvSpPr>
          <p:cNvPr id="4" name="Content Placeholder 1"/>
          <p:cNvSpPr txBox="1">
            <a:spLocks noGrp="1"/>
          </p:cNvSpPr>
          <p:nvPr>
            <p:ph idx="1"/>
          </p:nvPr>
        </p:nvSpPr>
        <p:spPr>
          <a:xfrm>
            <a:off x="534352" y="980728"/>
            <a:ext cx="8075295" cy="6021288"/>
          </a:xfrm>
          <a:prstGeom prst="rect">
            <a:avLst/>
          </a:prstGeom>
        </p:spPr>
        <p:txBody>
          <a:bodyPr vert="horz">
            <a:normAutofit fontScale="3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endParaRPr lang="en-GB" sz="600" b="1" dirty="0">
              <a:solidFill>
                <a:srgbClr val="FF0000"/>
              </a:solidFill>
              <a:latin typeface="Calibri" panose="020F0502020204030204" pitchFamily="34" charset="0"/>
              <a:cs typeface="Calibri" panose="020F0502020204030204" pitchFamily="34" charset="0"/>
            </a:endParaRPr>
          </a:p>
          <a:p>
            <a:pPr algn="ctr"/>
            <a:endParaRPr lang="en-GB" sz="700" b="1" dirty="0">
              <a:solidFill>
                <a:srgbClr val="FF0000"/>
              </a:solidFill>
              <a:latin typeface="Calibri" panose="020F0502020204030204" pitchFamily="34" charset="0"/>
              <a:cs typeface="Calibri" panose="020F0502020204030204" pitchFamily="34" charset="0"/>
            </a:endParaRPr>
          </a:p>
          <a:p>
            <a:pPr>
              <a:lnSpc>
                <a:spcPct val="120000"/>
              </a:lnSpc>
            </a:pPr>
            <a:r>
              <a:rPr lang="en-GB" sz="6200" dirty="0">
                <a:cs typeface="Calibri" panose="020F0502020204030204" pitchFamily="34" charset="0"/>
              </a:rPr>
              <a:t>Children </a:t>
            </a:r>
            <a:r>
              <a:rPr lang="en-GB" sz="6200" dirty="0" smtClean="0">
                <a:cs typeface="Calibri" panose="020F0502020204030204" pitchFamily="34" charset="0"/>
              </a:rPr>
              <a:t>have different skills, abilities and interests, they make </a:t>
            </a:r>
            <a:r>
              <a:rPr lang="en-GB" sz="6200" dirty="0">
                <a:cs typeface="Calibri" panose="020F0502020204030204" pitchFamily="34" charset="0"/>
              </a:rPr>
              <a:t>progress at different rates and have different ways in which they learn best</a:t>
            </a:r>
            <a:r>
              <a:rPr lang="en-GB" sz="6200" dirty="0" smtClean="0">
                <a:cs typeface="Calibri" panose="020F0502020204030204" pitchFamily="34" charset="0"/>
              </a:rPr>
              <a:t>. Praise your child for trying their best and don’t compare them with others, this will build their confidence.</a:t>
            </a:r>
          </a:p>
          <a:p>
            <a:endParaRPr lang="en-GB" sz="7200" dirty="0">
              <a:cs typeface="Calibri" panose="020F0502020204030204" pitchFamily="34" charset="0"/>
            </a:endParaRPr>
          </a:p>
          <a:p>
            <a:pPr>
              <a:lnSpc>
                <a:spcPct val="120000"/>
              </a:lnSpc>
            </a:pPr>
            <a:r>
              <a:rPr lang="en-GB" sz="6200" dirty="0" smtClean="0"/>
              <a:t>If </a:t>
            </a:r>
            <a:r>
              <a:rPr lang="en-GB" sz="6200" dirty="0"/>
              <a:t>your child is provided with different work or activities in class from that of their </a:t>
            </a:r>
            <a:r>
              <a:rPr lang="en-GB" sz="6200" dirty="0" smtClean="0"/>
              <a:t>classmates, </a:t>
            </a:r>
            <a:r>
              <a:rPr lang="en-GB" sz="6200" dirty="0"/>
              <a:t>you should </a:t>
            </a:r>
            <a:r>
              <a:rPr lang="en-GB" sz="6200" dirty="0" smtClean="0"/>
              <a:t>not be worried. </a:t>
            </a:r>
            <a:r>
              <a:rPr lang="en-GB" sz="6200" dirty="0"/>
              <a:t>All children are different and teachers are highly skilled at using a wide range of approaches and strategies to help children learn. </a:t>
            </a:r>
            <a:endParaRPr lang="en-GB" sz="6200" dirty="0" smtClean="0"/>
          </a:p>
          <a:p>
            <a:pPr marL="109728" indent="0">
              <a:spcBef>
                <a:spcPts val="600"/>
              </a:spcBef>
              <a:buNone/>
            </a:pPr>
            <a:endParaRPr lang="en-GB" sz="5600" dirty="0">
              <a:latin typeface="+mj-lt"/>
              <a:cs typeface="Calibri" panose="020F0502020204030204" pitchFamily="34" charset="0"/>
            </a:endParaRPr>
          </a:p>
          <a:p>
            <a:pPr>
              <a:spcBef>
                <a:spcPts val="600"/>
              </a:spcBef>
            </a:pPr>
            <a:r>
              <a:rPr lang="en-GB" sz="7200" dirty="0">
                <a:latin typeface="+mj-lt"/>
                <a:cs typeface="Calibri" panose="020F0502020204030204" pitchFamily="34" charset="0"/>
              </a:rPr>
              <a:t> </a:t>
            </a:r>
            <a:r>
              <a:rPr lang="en-GB" sz="6200" dirty="0" smtClean="0">
                <a:latin typeface="+mj-lt"/>
                <a:cs typeface="Calibri" panose="020F0502020204030204" pitchFamily="34" charset="0"/>
              </a:rPr>
              <a:t>Teachers look </a:t>
            </a:r>
            <a:r>
              <a:rPr lang="en-GB" sz="6200" dirty="0">
                <a:latin typeface="+mj-lt"/>
                <a:cs typeface="Calibri" panose="020F0502020204030204" pitchFamily="34" charset="0"/>
              </a:rPr>
              <a:t>carefully at how they organise </a:t>
            </a:r>
            <a:endParaRPr lang="en-GB" sz="6200" dirty="0" smtClean="0">
              <a:latin typeface="+mj-lt"/>
              <a:cs typeface="Calibri" panose="020F0502020204030204" pitchFamily="34" charset="0"/>
            </a:endParaRPr>
          </a:p>
          <a:p>
            <a:pPr marL="109728" indent="0">
              <a:spcBef>
                <a:spcPts val="600"/>
              </a:spcBef>
              <a:buNone/>
            </a:pPr>
            <a:r>
              <a:rPr lang="en-GB" sz="6200" dirty="0">
                <a:latin typeface="+mj-lt"/>
                <a:cs typeface="Calibri" panose="020F0502020204030204" pitchFamily="34" charset="0"/>
              </a:rPr>
              <a:t> </a:t>
            </a:r>
            <a:r>
              <a:rPr lang="en-GB" sz="6200" dirty="0" smtClean="0">
                <a:latin typeface="+mj-lt"/>
                <a:cs typeface="Calibri" panose="020F0502020204030204" pitchFamily="34" charset="0"/>
              </a:rPr>
              <a:t>    lessons</a:t>
            </a:r>
            <a:r>
              <a:rPr lang="en-GB" sz="6200" dirty="0">
                <a:latin typeface="+mj-lt"/>
                <a:cs typeface="Calibri" panose="020F0502020204030204" pitchFamily="34" charset="0"/>
              </a:rPr>
              <a:t>, the classroom, the </a:t>
            </a:r>
            <a:r>
              <a:rPr lang="en-GB" sz="6200" dirty="0" smtClean="0">
                <a:latin typeface="+mj-lt"/>
                <a:cs typeface="Calibri" panose="020F0502020204030204" pitchFamily="34" charset="0"/>
              </a:rPr>
              <a:t>materials and </a:t>
            </a:r>
          </a:p>
          <a:p>
            <a:pPr marL="109728" indent="0">
              <a:spcBef>
                <a:spcPts val="600"/>
              </a:spcBef>
              <a:buNone/>
            </a:pPr>
            <a:r>
              <a:rPr lang="en-GB" sz="6200" dirty="0">
                <a:latin typeface="+mj-lt"/>
                <a:cs typeface="Calibri" panose="020F0502020204030204" pitchFamily="34" charset="0"/>
              </a:rPr>
              <a:t> </a:t>
            </a:r>
            <a:r>
              <a:rPr lang="en-GB" sz="6200" dirty="0" smtClean="0">
                <a:latin typeface="+mj-lt"/>
                <a:cs typeface="Calibri" panose="020F0502020204030204" pitchFamily="34" charset="0"/>
              </a:rPr>
              <a:t>    activities they </a:t>
            </a:r>
            <a:r>
              <a:rPr lang="en-GB" sz="6200" dirty="0">
                <a:latin typeface="+mj-lt"/>
                <a:cs typeface="Calibri" panose="020F0502020204030204" pitchFamily="34" charset="0"/>
              </a:rPr>
              <a:t>give to each child and the way </a:t>
            </a:r>
            <a:endParaRPr lang="en-GB" sz="6200" dirty="0" smtClean="0">
              <a:latin typeface="+mj-lt"/>
              <a:cs typeface="Calibri" panose="020F0502020204030204" pitchFamily="34" charset="0"/>
            </a:endParaRPr>
          </a:p>
          <a:p>
            <a:pPr marL="109728" indent="0">
              <a:spcBef>
                <a:spcPts val="600"/>
              </a:spcBef>
              <a:buNone/>
            </a:pPr>
            <a:r>
              <a:rPr lang="en-GB" sz="6200" dirty="0">
                <a:latin typeface="+mj-lt"/>
                <a:cs typeface="Calibri" panose="020F0502020204030204" pitchFamily="34" charset="0"/>
              </a:rPr>
              <a:t> </a:t>
            </a:r>
            <a:r>
              <a:rPr lang="en-GB" sz="6200" dirty="0" smtClean="0">
                <a:latin typeface="+mj-lt"/>
                <a:cs typeface="Calibri" panose="020F0502020204030204" pitchFamily="34" charset="0"/>
              </a:rPr>
              <a:t>    they </a:t>
            </a:r>
            <a:r>
              <a:rPr lang="en-GB" sz="6200" dirty="0">
                <a:latin typeface="+mj-lt"/>
                <a:cs typeface="Calibri" panose="020F0502020204030204" pitchFamily="34" charset="0"/>
              </a:rPr>
              <a:t>teach</a:t>
            </a:r>
            <a:r>
              <a:rPr lang="en-GB" sz="6200" dirty="0" smtClean="0">
                <a:latin typeface="+mj-lt"/>
                <a:cs typeface="Calibri" panose="020F0502020204030204" pitchFamily="34" charset="0"/>
              </a:rPr>
              <a:t>. This is often called </a:t>
            </a:r>
            <a:r>
              <a:rPr lang="en-GB" sz="6200" b="1" dirty="0" smtClean="0">
                <a:latin typeface="+mj-lt"/>
                <a:cs typeface="Calibri" panose="020F0502020204030204" pitchFamily="34" charset="0"/>
              </a:rPr>
              <a:t>differentiating</a:t>
            </a:r>
          </a:p>
          <a:p>
            <a:pPr marL="109728" indent="0">
              <a:spcBef>
                <a:spcPts val="600"/>
              </a:spcBef>
              <a:buNone/>
            </a:pPr>
            <a:r>
              <a:rPr lang="en-GB" sz="6200" b="1" dirty="0">
                <a:latin typeface="+mj-lt"/>
                <a:cs typeface="Calibri" panose="020F0502020204030204" pitchFamily="34" charset="0"/>
              </a:rPr>
              <a:t> </a:t>
            </a:r>
            <a:r>
              <a:rPr lang="en-GB" sz="6200" b="1" dirty="0" smtClean="0">
                <a:latin typeface="+mj-lt"/>
                <a:cs typeface="Calibri" panose="020F0502020204030204" pitchFamily="34" charset="0"/>
              </a:rPr>
              <a:t>    the curriculum.</a:t>
            </a:r>
            <a:endParaRPr lang="en-GB" sz="12300" b="1" dirty="0">
              <a:latin typeface="+mj-lt"/>
              <a:cs typeface="Calibri" panose="020F0502020204030204" pitchFamily="34" charset="0"/>
            </a:endParaRPr>
          </a:p>
        </p:txBody>
      </p:sp>
      <p:pic>
        <p:nvPicPr>
          <p:cNvPr id="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933056"/>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39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433662"/>
            <a:ext cx="8435279" cy="4803650"/>
          </a:xfrm>
        </p:spPr>
        <p:txBody>
          <a:bodyPr>
            <a:normAutofit fontScale="25000" lnSpcReduction="20000"/>
          </a:bodyPr>
          <a:lstStyle/>
          <a:p>
            <a:pPr marL="109728" indent="0">
              <a:buNone/>
            </a:pPr>
            <a:r>
              <a:rPr lang="en-US" sz="9600" dirty="0" smtClean="0"/>
              <a:t>Lots of children will have learning difficulties from time to time and the school is well organised to address this by:-</a:t>
            </a:r>
          </a:p>
          <a:p>
            <a:pPr marL="109728" indent="0">
              <a:buNone/>
            </a:pPr>
            <a:endParaRPr lang="en-US" dirty="0"/>
          </a:p>
          <a:p>
            <a:pPr marL="109728" indent="0">
              <a:buNone/>
            </a:pPr>
            <a:endParaRPr lang="en-US" dirty="0" smtClean="0"/>
          </a:p>
          <a:p>
            <a:pPr marL="109728" indent="0">
              <a:buNone/>
            </a:pPr>
            <a:endParaRPr lang="en-US" dirty="0" smtClean="0"/>
          </a:p>
          <a:p>
            <a:pPr marL="109728" indent="0">
              <a:buNone/>
            </a:pPr>
            <a:endParaRPr lang="en-US" dirty="0" smtClean="0"/>
          </a:p>
          <a:p>
            <a:r>
              <a:rPr lang="en-US" sz="8400" dirty="0"/>
              <a:t>Grouping the children for learning new tasks</a:t>
            </a:r>
          </a:p>
          <a:p>
            <a:r>
              <a:rPr lang="en-US" sz="8400" dirty="0" smtClean="0"/>
              <a:t>Using different learning materials and resources </a:t>
            </a:r>
          </a:p>
          <a:p>
            <a:r>
              <a:rPr lang="en-US" sz="8400" dirty="0" smtClean="0"/>
              <a:t>ICT</a:t>
            </a:r>
          </a:p>
          <a:p>
            <a:r>
              <a:rPr lang="en-US" sz="8400" dirty="0" smtClean="0"/>
              <a:t>Over learning in the classroom</a:t>
            </a:r>
          </a:p>
          <a:p>
            <a:r>
              <a:rPr lang="en-US" sz="8400" dirty="0" smtClean="0"/>
              <a:t>Small group withdrawal</a:t>
            </a:r>
          </a:p>
          <a:p>
            <a:r>
              <a:rPr lang="en-US" sz="8400" dirty="0" smtClean="0"/>
              <a:t>Use of practical resources</a:t>
            </a:r>
          </a:p>
          <a:p>
            <a:r>
              <a:rPr lang="en-US" sz="8400" dirty="0"/>
              <a:t>Providing some small “catch up groups” for literacy and </a:t>
            </a:r>
            <a:r>
              <a:rPr lang="en-US" sz="8400" dirty="0" smtClean="0"/>
              <a:t>numeracy</a:t>
            </a:r>
          </a:p>
          <a:p>
            <a:r>
              <a:rPr lang="en-US" sz="8400" dirty="0" smtClean="0"/>
              <a:t>Providing training for teachers</a:t>
            </a:r>
          </a:p>
          <a:p>
            <a:pPr marL="109728" indent="0">
              <a:buNone/>
            </a:pPr>
            <a:endParaRPr lang="en-US" sz="4500" dirty="0" smtClean="0"/>
          </a:p>
          <a:p>
            <a:pPr marL="109728" indent="0">
              <a:buNone/>
            </a:pPr>
            <a:r>
              <a:rPr lang="en-US" sz="5600" dirty="0" smtClean="0"/>
              <a:t>     </a:t>
            </a:r>
            <a:r>
              <a:rPr lang="en-US" sz="9600" b="1" dirty="0" smtClean="0"/>
              <a:t>Most children with learning difficulties do not have Special   </a:t>
            </a:r>
          </a:p>
          <a:p>
            <a:pPr marL="109728" indent="0">
              <a:buNone/>
            </a:pPr>
            <a:r>
              <a:rPr lang="en-US" sz="9600" b="1" dirty="0"/>
              <a:t> </a:t>
            </a:r>
            <a:r>
              <a:rPr lang="en-US" sz="9600" b="1" dirty="0" smtClean="0"/>
              <a:t>  Educational Needs</a:t>
            </a:r>
          </a:p>
          <a:p>
            <a:endParaRPr lang="en-US" dirty="0" smtClean="0"/>
          </a:p>
          <a:p>
            <a:endParaRPr lang="en-US" sz="4500" dirty="0"/>
          </a:p>
        </p:txBody>
      </p:sp>
      <p:sp>
        <p:nvSpPr>
          <p:cNvPr id="3" name="Title 2"/>
          <p:cNvSpPr>
            <a:spLocks noGrp="1"/>
          </p:cNvSpPr>
          <p:nvPr>
            <p:ph type="title"/>
          </p:nvPr>
        </p:nvSpPr>
        <p:spPr>
          <a:xfrm>
            <a:off x="457200" y="116632"/>
            <a:ext cx="8075296" cy="1143000"/>
          </a:xfrm>
        </p:spPr>
        <p:txBody>
          <a:bodyPr>
            <a:normAutofit fontScale="90000"/>
          </a:bodyPr>
          <a:lstStyle/>
          <a:p>
            <a:pPr algn="ctr"/>
            <a:r>
              <a:rPr lang="en-US" dirty="0" smtClean="0">
                <a:solidFill>
                  <a:srgbClr val="0070C0"/>
                </a:solidFill>
              </a:rPr>
              <a:t>What our school does to support individual differences between learners</a:t>
            </a:r>
            <a:endParaRPr lang="en-US" dirty="0">
              <a:solidFill>
                <a:srgbClr val="0070C0"/>
              </a:solidFill>
            </a:endParaRPr>
          </a:p>
        </p:txBody>
      </p:sp>
      <p:pic>
        <p:nvPicPr>
          <p:cNvPr id="6" name="Picture 5"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060848"/>
            <a:ext cx="2764414" cy="230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2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ducation Authority Powerpoint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 xmlns="4f9494e1-5791-43ec-84ee-7ad6667a2be3">EASPDOCID-1978965352-4</_dlc_DocId>
    <_dlc_DocIdUrl xmlns="4f9494e1-5791-43ec-84ee-7ad6667a2be3">
      <Url>https://sharepoint.eani.org.uk/resources/officetemplates/_layouts/15/DocIdRedir.aspx?ID=EASPDOCID-1978965352-4</Url>
      <Description>EASPDOCID-1978965352-4</Description>
    </_dlc_DocIdUrl>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3932E391DC0C345AFE59AD47A24F429" ma:contentTypeVersion="3" ma:contentTypeDescription="Create a new document." ma:contentTypeScope="" ma:versionID="6984881cf7fb01f7bf942e0ed1e7c2c8">
  <xsd:schema xmlns:xsd="http://www.w3.org/2001/XMLSchema" xmlns:xs="http://www.w3.org/2001/XMLSchema" xmlns:p="http://schemas.microsoft.com/office/2006/metadata/properties" xmlns:ns1="http://schemas.microsoft.com/sharepoint/v3" xmlns:ns2="4f9494e1-5791-43ec-84ee-7ad6667a2be3" targetNamespace="http://schemas.microsoft.com/office/2006/metadata/properties" ma:root="true" ma:fieldsID="0c9cd007a67ec52f4bbdf9eca7a78802" ns1:_="" ns2:_="">
    <xsd:import namespace="http://schemas.microsoft.com/sharepoint/v3"/>
    <xsd:import namespace="4f9494e1-5791-43ec-84ee-7ad6667a2be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9494e1-5791-43ec-84ee-7ad6667a2b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3"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4CACB9-B3FA-427B-B671-3F66BB7EC42C}">
  <ds:schemaRefs>
    <ds:schemaRef ds:uri="http://schemas.microsoft.com/office/infopath/2007/PartnerControls"/>
    <ds:schemaRef ds:uri="http://schemas.microsoft.com/office/2006/documentManagement/types"/>
    <ds:schemaRef ds:uri="http://purl.org/dc/terms/"/>
    <ds:schemaRef ds:uri="http://www.w3.org/XML/1998/namespace"/>
    <ds:schemaRef ds:uri="http://schemas.openxmlformats.org/package/2006/metadata/core-properties"/>
    <ds:schemaRef ds:uri="http://schemas.microsoft.com/sharepoint/v3"/>
    <ds:schemaRef ds:uri="4f9494e1-5791-43ec-84ee-7ad6667a2be3"/>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F6C7823A-8965-4A1E-87D4-C7063370167F}">
  <ds:schemaRefs>
    <ds:schemaRef ds:uri="http://schemas.microsoft.com/sharepoint/v3/contenttype/forms"/>
  </ds:schemaRefs>
</ds:datastoreItem>
</file>

<file path=customXml/itemProps3.xml><?xml version="1.0" encoding="utf-8"?>
<ds:datastoreItem xmlns:ds="http://schemas.openxmlformats.org/officeDocument/2006/customXml" ds:itemID="{DE035F02-8713-4BED-9E45-5B92BE49EB6F}">
  <ds:schemaRefs>
    <ds:schemaRef ds:uri="http://schemas.microsoft.com/sharepoint/events"/>
  </ds:schemaRefs>
</ds:datastoreItem>
</file>

<file path=customXml/itemProps4.xml><?xml version="1.0" encoding="utf-8"?>
<ds:datastoreItem xmlns:ds="http://schemas.openxmlformats.org/officeDocument/2006/customXml" ds:itemID="{90246E77-7579-49BD-A831-5AEFFCC38F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9494e1-5791-43ec-84ee-7ad6667a2b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2102</TotalTime>
  <Words>1168</Words>
  <Application>Microsoft Office PowerPoint</Application>
  <PresentationFormat>On-screen Show (4:3)</PresentationFormat>
  <Paragraphs>143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Verdana</vt:lpstr>
      <vt:lpstr>Wingdings 2</vt:lpstr>
      <vt:lpstr>Wingdings 3</vt:lpstr>
      <vt:lpstr>Education Authority Powerpoint Template</vt:lpstr>
      <vt:lpstr>PowerPoint Presentation</vt:lpstr>
      <vt:lpstr>Starting School</vt:lpstr>
      <vt:lpstr>Children may feel:</vt:lpstr>
      <vt:lpstr>The role of parents</vt:lpstr>
      <vt:lpstr>The voice of the child</vt:lpstr>
      <vt:lpstr>Measures in school to help your child transition smoothly may include: </vt:lpstr>
      <vt:lpstr>Telling us about your child</vt:lpstr>
      <vt:lpstr>Meeting the needs of all learners in school</vt:lpstr>
      <vt:lpstr>What our school does to support individual differences between learners</vt:lpstr>
      <vt:lpstr>What is meant by Special Educational Needs (SEN)?</vt:lpstr>
      <vt:lpstr>What to do if you are concerned that your child may have Special Educational Needs</vt:lpstr>
      <vt:lpstr>Getting ready to learn!</vt:lpstr>
    </vt:vector>
  </TitlesOfParts>
  <Company>ESANI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Graham</dc:creator>
  <dc:description>Standard EA Template for PowerPoint. Includes a front introduction page and standard information pages.</dc:description>
  <cp:lastModifiedBy>P Arneill</cp:lastModifiedBy>
  <cp:revision>101</cp:revision>
  <cp:lastPrinted>2019-03-05T10:52:26Z</cp:lastPrinted>
  <dcterms:created xsi:type="dcterms:W3CDTF">2016-09-08T09:44:34Z</dcterms:created>
  <dcterms:modified xsi:type="dcterms:W3CDTF">2021-12-09T14:38:26Z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0x01010083932E391DC0C345AFE59AD47A24F429</vt:lpwstr>
  </property>
  <property fmtid="{D5CDD505-2E9C-101B-9397-08002B2CF9AE}" pid="3" name="_dlc_DocIdItemGuid">
    <vt:lpwstr>c9b8a412-2ef6-465c-b583-393df95f971c</vt:lpwstr>
  </property>
  <property fmtid="{D5CDD505-2E9C-101B-9397-08002B2CF9AE}" pid="4" name="Document Type">
    <vt:lpwstr>34;#Presentation|8322d44b-20e5-47c9-8da0-f6aecb29044c</vt:lpwstr>
  </property>
</Properties>
</file>