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9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9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95" units="cm"/>
          <inkml:channel name="Y" type="integer" max="14847" units="cm"/>
          <inkml:channel name="T" type="integer" max="2.14748E9" units="dev"/>
        </inkml:traceFormat>
        <inkml:channelProperties>
          <inkml:channelProperty channel="X" name="resolution" value="159.99879" units="1/cm"/>
          <inkml:channelProperty channel="Y" name="resolution" value="160.00647" units="1/cm"/>
          <inkml:channelProperty channel="T" name="resolution" value="1" units="1/dev"/>
        </inkml:channelProperties>
      </inkml:inkSource>
      <inkml:timestamp xml:id="ts0" timeString="2020-03-06T11:26:55.1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3166 5416 0,'0'0'0,"0"0"0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F8078-6C56-454E-9D2A-385A718ED866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503B-C2C0-4B6B-A91D-F4629321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8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F28-F011-4F59-9E57-9D1B1343E271}" type="slidenum">
              <a:rPr lang="en-GB"/>
              <a:pPr/>
              <a:t>3</a:t>
            </a:fld>
            <a:endParaRPr lang="en-GB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meaning of surface area. The important thing to remember is that although surface area is found for three-dimensional shapes, it only has two dimensions. It is therefore measured in square units.</a:t>
            </a:r>
          </a:p>
        </p:txBody>
      </p:sp>
    </p:spTree>
    <p:extLst>
      <p:ext uri="{BB962C8B-B14F-4D97-AF65-F5344CB8AC3E}">
        <p14:creationId xmlns:p14="http://schemas.microsoft.com/office/powerpoint/2010/main" val="3913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F28-F011-4F59-9E57-9D1B1343E271}" type="slidenum">
              <a:rPr lang="en-GB"/>
              <a:pPr/>
              <a:t>4</a:t>
            </a:fld>
            <a:endParaRPr lang="en-GB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meaning of surface area. The important thing to remember is that although surface area is found for three-dimensional shapes, it only has two dimensions. It is therefore measured in square units.</a:t>
            </a:r>
          </a:p>
        </p:txBody>
      </p:sp>
    </p:spTree>
    <p:extLst>
      <p:ext uri="{BB962C8B-B14F-4D97-AF65-F5344CB8AC3E}">
        <p14:creationId xmlns:p14="http://schemas.microsoft.com/office/powerpoint/2010/main" val="355777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F28-F011-4F59-9E57-9D1B1343E271}" type="slidenum">
              <a:rPr lang="en-GB"/>
              <a:pPr/>
              <a:t>5</a:t>
            </a:fld>
            <a:endParaRPr lang="en-GB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meaning of surface area. The important thing to remember is that although surface area is found for three-dimensional shapes, it only has two dimensions. It is therefore measured in square units.</a:t>
            </a:r>
          </a:p>
        </p:txBody>
      </p:sp>
    </p:spTree>
    <p:extLst>
      <p:ext uri="{BB962C8B-B14F-4D97-AF65-F5344CB8AC3E}">
        <p14:creationId xmlns:p14="http://schemas.microsoft.com/office/powerpoint/2010/main" val="2630187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F28-F011-4F59-9E57-9D1B1343E271}" type="slidenum">
              <a:rPr lang="en-GB"/>
              <a:pPr/>
              <a:t>6</a:t>
            </a:fld>
            <a:endParaRPr lang="en-GB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meaning of surface area. The important thing to remember is that although surface area is found for three-dimensional shapes, it only has two dimensions. It is therefore measured in square units.</a:t>
            </a:r>
          </a:p>
        </p:txBody>
      </p:sp>
    </p:spTree>
    <p:extLst>
      <p:ext uri="{BB962C8B-B14F-4D97-AF65-F5344CB8AC3E}">
        <p14:creationId xmlns:p14="http://schemas.microsoft.com/office/powerpoint/2010/main" val="3245397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F28-F011-4F59-9E57-9D1B1343E271}" type="slidenum">
              <a:rPr lang="en-GB"/>
              <a:pPr/>
              <a:t>7</a:t>
            </a:fld>
            <a:endParaRPr lang="en-GB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meaning of surface area. The important thing to remember is that although surface area is found for three-dimensional shapes, it only has two dimensions. It is therefore measured in square units.</a:t>
            </a:r>
          </a:p>
        </p:txBody>
      </p:sp>
    </p:spTree>
    <p:extLst>
      <p:ext uri="{BB962C8B-B14F-4D97-AF65-F5344CB8AC3E}">
        <p14:creationId xmlns:p14="http://schemas.microsoft.com/office/powerpoint/2010/main" val="69836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12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1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81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6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5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2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2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08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58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2A5C8-90DF-4761-B411-3CE02B30293A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B204-8674-4C8B-B7A6-F857B307B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74" y="141317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554625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b="1" dirty="0" smtClean="0"/>
              <a:t>Surface Area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42596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464" y="153252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494" y="153252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OR</a:t>
            </a:r>
            <a:endParaRPr lang="en-GB" sz="4000" dirty="0"/>
          </a:p>
        </p:txBody>
      </p: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1745548" y="1663019"/>
            <a:ext cx="2927445" cy="3411624"/>
            <a:chOff x="572" y="1468"/>
            <a:chExt cx="1530" cy="1743"/>
          </a:xfrm>
        </p:grpSpPr>
        <p:sp>
          <p:nvSpPr>
            <p:cNvPr id="6" name="Freeform 38"/>
            <p:cNvSpPr>
              <a:spLocks/>
            </p:cNvSpPr>
            <p:nvPr/>
          </p:nvSpPr>
          <p:spPr bwMode="auto">
            <a:xfrm>
              <a:off x="576" y="1480"/>
              <a:ext cx="1475" cy="842"/>
            </a:xfrm>
            <a:custGeom>
              <a:avLst/>
              <a:gdLst>
                <a:gd name="T0" fmla="*/ 318 w 636"/>
                <a:gd name="T1" fmla="*/ 0 h 363"/>
                <a:gd name="T2" fmla="*/ 0 w 636"/>
                <a:gd name="T3" fmla="*/ 181 h 363"/>
                <a:gd name="T4" fmla="*/ 318 w 636"/>
                <a:gd name="T5" fmla="*/ 363 h 363"/>
                <a:gd name="T6" fmla="*/ 636 w 636"/>
                <a:gd name="T7" fmla="*/ 181 h 363"/>
                <a:gd name="T8" fmla="*/ 318 w 636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6" h="363">
                  <a:moveTo>
                    <a:pt x="318" y="0"/>
                  </a:moveTo>
                  <a:lnTo>
                    <a:pt x="0" y="181"/>
                  </a:lnTo>
                  <a:lnTo>
                    <a:pt x="318" y="363"/>
                  </a:lnTo>
                  <a:lnTo>
                    <a:pt x="636" y="181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576" y="1899"/>
              <a:ext cx="738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D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0"/>
            <p:cNvSpPr>
              <a:spLocks/>
            </p:cNvSpPr>
            <p:nvPr/>
          </p:nvSpPr>
          <p:spPr bwMode="auto">
            <a:xfrm flipH="1">
              <a:off x="1314" y="1899"/>
              <a:ext cx="737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C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41"/>
            <p:cNvSpPr>
              <a:spLocks noChangeShapeType="1"/>
            </p:cNvSpPr>
            <p:nvPr/>
          </p:nvSpPr>
          <p:spPr bwMode="auto">
            <a:xfrm>
              <a:off x="576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2"/>
            <p:cNvSpPr>
              <a:spLocks/>
            </p:cNvSpPr>
            <p:nvPr/>
          </p:nvSpPr>
          <p:spPr bwMode="auto">
            <a:xfrm>
              <a:off x="572" y="1468"/>
              <a:ext cx="744" cy="430"/>
            </a:xfrm>
            <a:custGeom>
              <a:avLst/>
              <a:gdLst>
                <a:gd name="T0" fmla="*/ 0 w 744"/>
                <a:gd name="T1" fmla="*/ 430 h 430"/>
                <a:gd name="T2" fmla="*/ 744 w 744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4" h="430">
                  <a:moveTo>
                    <a:pt x="0" y="430"/>
                  </a:moveTo>
                  <a:lnTo>
                    <a:pt x="74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1317" y="2321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>
              <a:off x="2044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1314" y="2742"/>
              <a:ext cx="731" cy="420"/>
            </a:xfrm>
            <a:custGeom>
              <a:avLst/>
              <a:gdLst>
                <a:gd name="T0" fmla="*/ 0 w 731"/>
                <a:gd name="T1" fmla="*/ 420 h 420"/>
                <a:gd name="T2" fmla="*/ 731 w 731"/>
                <a:gd name="T3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1" h="420">
                  <a:moveTo>
                    <a:pt x="0" y="420"/>
                  </a:moveTo>
                  <a:lnTo>
                    <a:pt x="731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 rot="14400000">
              <a:off x="1682" y="1689"/>
              <a:ext cx="0" cy="8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/>
            </p:cNvSpPr>
            <p:nvPr/>
          </p:nvSpPr>
          <p:spPr bwMode="auto">
            <a:xfrm>
              <a:off x="1310" y="1470"/>
              <a:ext cx="736" cy="430"/>
            </a:xfrm>
            <a:custGeom>
              <a:avLst/>
              <a:gdLst>
                <a:gd name="T0" fmla="*/ 736 w 736"/>
                <a:gd name="T1" fmla="*/ 430 h 430"/>
                <a:gd name="T2" fmla="*/ 0 w 736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6" h="430">
                  <a:moveTo>
                    <a:pt x="736" y="430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/>
            </p:cNvSpPr>
            <p:nvPr/>
          </p:nvSpPr>
          <p:spPr bwMode="auto">
            <a:xfrm>
              <a:off x="578" y="1900"/>
              <a:ext cx="738" cy="422"/>
            </a:xfrm>
            <a:custGeom>
              <a:avLst/>
              <a:gdLst>
                <a:gd name="T0" fmla="*/ 738 w 738"/>
                <a:gd name="T1" fmla="*/ 422 h 422"/>
                <a:gd name="T2" fmla="*/ 0 w 738"/>
                <a:gd name="T3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2">
                  <a:moveTo>
                    <a:pt x="738" y="422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50"/>
            <p:cNvSpPr>
              <a:spLocks/>
            </p:cNvSpPr>
            <p:nvPr/>
          </p:nvSpPr>
          <p:spPr bwMode="auto">
            <a:xfrm>
              <a:off x="578" y="2743"/>
              <a:ext cx="738" cy="423"/>
            </a:xfrm>
            <a:custGeom>
              <a:avLst/>
              <a:gdLst>
                <a:gd name="T0" fmla="*/ 738 w 738"/>
                <a:gd name="T1" fmla="*/ 423 h 423"/>
                <a:gd name="T2" fmla="*/ 0 w 738"/>
                <a:gd name="T3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3">
                  <a:moveTo>
                    <a:pt x="738" y="423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82"/>
            <p:cNvSpPr txBox="1">
              <a:spLocks noChangeArrowheads="1"/>
            </p:cNvSpPr>
            <p:nvPr/>
          </p:nvSpPr>
          <p:spPr bwMode="auto">
            <a:xfrm>
              <a:off x="748" y="3022"/>
              <a:ext cx="97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GB" i="1" dirty="0">
                <a:latin typeface="Times New Roman" pitchFamily="18" charset="0"/>
              </a:endParaRPr>
            </a:p>
          </p:txBody>
        </p:sp>
      </p:grpSp>
      <p:sp>
        <p:nvSpPr>
          <p:cNvPr id="22" name="Text Box 83"/>
          <p:cNvSpPr txBox="1">
            <a:spLocks noChangeArrowheads="1"/>
          </p:cNvSpPr>
          <p:nvPr/>
        </p:nvSpPr>
        <p:spPr bwMode="auto">
          <a:xfrm>
            <a:off x="6130690" y="1096222"/>
            <a:ext cx="4773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All six faces of a cube have the same area.</a:t>
            </a:r>
            <a:endParaRPr lang="en-GB" dirty="0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554537" y="2540156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1612339" y="1544868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537042" y="167439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39141" y="3193155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645864" y="1651182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39375" y="1651846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326794" y="1445207"/>
            <a:ext cx="6228416" cy="40011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Can </a:t>
            </a:r>
            <a:r>
              <a:rPr lang="en-GB" sz="2000" b="1" dirty="0"/>
              <a:t>you work out the surface area of this cuboid</a:t>
            </a:r>
            <a:r>
              <a:rPr lang="en-GB" sz="2000" b="1" dirty="0" smtClean="0"/>
              <a:t>?</a:t>
            </a: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326794" y="2107562"/>
            <a:ext cx="6228416" cy="865187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5367925" y="2304615"/>
            <a:ext cx="23630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The area of the top =</a:t>
            </a:r>
            <a:endParaRPr lang="en-US" sz="2000" dirty="0">
              <a:cs typeface="Arial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7643123" y="2331694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 x 5 </a:t>
            </a:r>
            <a:endParaRPr lang="en-GB" baseline="30000" dirty="0"/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8654128" y="2545987"/>
            <a:ext cx="10005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25 cm</a:t>
            </a:r>
            <a:r>
              <a:rPr lang="en-US" baseline="30000" dirty="0" smtClean="0"/>
              <a:t>2</a:t>
            </a:r>
            <a:endParaRPr lang="en-GB" baseline="30000" dirty="0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326794" y="3234994"/>
            <a:ext cx="6228416" cy="86518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326794" y="4445624"/>
            <a:ext cx="6228416" cy="865187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406743" y="3512311"/>
            <a:ext cx="311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cube has 6 </a:t>
            </a:r>
            <a:r>
              <a:rPr lang="en-GB" b="1" dirty="0" smtClean="0"/>
              <a:t>equal</a:t>
            </a:r>
            <a:r>
              <a:rPr lang="en-GB" dirty="0" smtClean="0"/>
              <a:t> faces.</a:t>
            </a:r>
            <a:endParaRPr lang="en-GB" dirty="0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513294" y="4732445"/>
            <a:ext cx="14109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25 cm</a:t>
            </a:r>
            <a:r>
              <a:rPr lang="en-US" baseline="30000" dirty="0" smtClean="0"/>
              <a:t>2 </a:t>
            </a:r>
            <a:r>
              <a:rPr lang="en-US" dirty="0" smtClean="0"/>
              <a:t> x 6 = </a:t>
            </a:r>
            <a:endParaRPr lang="en-GB" baseline="30000" dirty="0"/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6737385" y="4732445"/>
            <a:ext cx="9492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150 cm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GB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4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40" grpId="0" animBg="1"/>
      <p:bldP spid="3" grpId="0"/>
      <p:bldP spid="43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74" y="141317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 dirty="0" smtClean="0">
              <a:solidFill>
                <a:srgbClr val="000066"/>
              </a:solidFill>
            </a:endParaRPr>
          </a:p>
          <a:p>
            <a:pPr marL="0" indent="0" algn="ctr">
              <a:buNone/>
            </a:pPr>
            <a:r>
              <a:rPr lang="en-GB" sz="3200" dirty="0" smtClean="0"/>
              <a:t>To find the </a:t>
            </a:r>
            <a:r>
              <a:rPr lang="en-GB" sz="3200" b="1" dirty="0" smtClean="0">
                <a:solidFill>
                  <a:srgbClr val="FF0000"/>
                </a:solidFill>
              </a:rPr>
              <a:t>surface area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of a shape, </a:t>
            </a:r>
          </a:p>
          <a:p>
            <a:pPr marL="0" indent="0" algn="ctr">
              <a:buNone/>
            </a:pPr>
            <a:r>
              <a:rPr lang="en-GB" sz="3200" dirty="0" smtClean="0"/>
              <a:t>we calculate the total area of all of the faces.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70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5774" y="141317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1935" name="Freeform 1119"/>
          <p:cNvSpPr>
            <a:spLocks/>
          </p:cNvSpPr>
          <p:nvPr/>
        </p:nvSpPr>
        <p:spPr bwMode="auto">
          <a:xfrm>
            <a:off x="1620044" y="3787774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3" name="Line 1117"/>
          <p:cNvSpPr>
            <a:spLocks noChangeShapeType="1"/>
          </p:cNvSpPr>
          <p:nvPr/>
        </p:nvSpPr>
        <p:spPr bwMode="auto">
          <a:xfrm flipV="1">
            <a:off x="2708737" y="4424247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2" name="Line 1116"/>
          <p:cNvSpPr>
            <a:spLocks noChangeShapeType="1"/>
          </p:cNvSpPr>
          <p:nvPr/>
        </p:nvSpPr>
        <p:spPr bwMode="auto">
          <a:xfrm>
            <a:off x="1620044" y="4653756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0" name="Line 1114"/>
          <p:cNvSpPr>
            <a:spLocks noChangeShapeType="1"/>
          </p:cNvSpPr>
          <p:nvPr/>
        </p:nvSpPr>
        <p:spPr bwMode="auto">
          <a:xfrm>
            <a:off x="2699544" y="3632085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9" name="Line 1113"/>
          <p:cNvSpPr>
            <a:spLocks noChangeShapeType="1"/>
          </p:cNvSpPr>
          <p:nvPr/>
        </p:nvSpPr>
        <p:spPr bwMode="auto">
          <a:xfrm>
            <a:off x="1620045" y="2997200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7" name="Freeform 1111"/>
          <p:cNvSpPr>
            <a:spLocks/>
          </p:cNvSpPr>
          <p:nvPr/>
        </p:nvSpPr>
        <p:spPr bwMode="auto">
          <a:xfrm>
            <a:off x="1620045" y="2128927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5" name="Line 1109"/>
          <p:cNvSpPr>
            <a:spLocks noChangeShapeType="1"/>
          </p:cNvSpPr>
          <p:nvPr/>
        </p:nvSpPr>
        <p:spPr bwMode="auto">
          <a:xfrm>
            <a:off x="3041823" y="378468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6" name="Line 1110"/>
          <p:cNvSpPr>
            <a:spLocks noChangeShapeType="1"/>
          </p:cNvSpPr>
          <p:nvPr/>
        </p:nvSpPr>
        <p:spPr bwMode="auto">
          <a:xfrm flipV="1">
            <a:off x="1620046" y="3786980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4" name="Line 1108"/>
          <p:cNvSpPr>
            <a:spLocks noChangeShapeType="1"/>
          </p:cNvSpPr>
          <p:nvPr/>
        </p:nvSpPr>
        <p:spPr bwMode="auto">
          <a:xfrm>
            <a:off x="4139408" y="2813140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3" name="Line 1107"/>
          <p:cNvSpPr>
            <a:spLocks noChangeShapeType="1"/>
          </p:cNvSpPr>
          <p:nvPr/>
        </p:nvSpPr>
        <p:spPr bwMode="auto">
          <a:xfrm>
            <a:off x="3041823" y="2167731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5710239" y="2275554"/>
            <a:ext cx="38369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/>
              <a:t>A cuboid has 6 faces</a:t>
            </a:r>
            <a:r>
              <a:rPr lang="en-GB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0408" name="Text Box 8"/>
          <p:cNvSpPr txBox="1">
            <a:spLocks noChangeArrowheads="1"/>
          </p:cNvSpPr>
          <p:nvPr/>
        </p:nvSpPr>
        <p:spPr bwMode="auto">
          <a:xfrm>
            <a:off x="5706708" y="3287872"/>
            <a:ext cx="47069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The top and the bottom of the cuboid have the same area.</a:t>
            </a:r>
          </a:p>
        </p:txBody>
      </p:sp>
      <p:sp>
        <p:nvSpPr>
          <p:cNvPr id="230413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1469" y="347663"/>
            <a:ext cx="5573712" cy="6334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2800" b="1" dirty="0"/>
              <a:t>Surface area of a cuboid</a:t>
            </a:r>
            <a:endParaRPr lang="en-GB" sz="2800" b="1" dirty="0"/>
          </a:p>
        </p:txBody>
      </p:sp>
      <p:sp>
        <p:nvSpPr>
          <p:cNvPr id="291934" name="Freeform 1118"/>
          <p:cNvSpPr>
            <a:spLocks/>
          </p:cNvSpPr>
          <p:nvPr/>
        </p:nvSpPr>
        <p:spPr bwMode="auto">
          <a:xfrm>
            <a:off x="1620045" y="2129721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9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935" grpId="0" animBg="1"/>
      <p:bldP spid="230406" grpId="0"/>
      <p:bldP spid="230408" grpId="0" autoUpdateAnimBg="0"/>
      <p:bldP spid="2919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5774" y="141317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3050717" y="2141637"/>
            <a:ext cx="1079500" cy="2303463"/>
          </a:xfrm>
          <a:custGeom>
            <a:avLst/>
            <a:gdLst>
              <a:gd name="T0" fmla="*/ 0 w 680"/>
              <a:gd name="T1" fmla="*/ 0 h 1451"/>
              <a:gd name="T2" fmla="*/ 0 w 680"/>
              <a:gd name="T3" fmla="*/ 1043 h 1451"/>
              <a:gd name="T4" fmla="*/ 680 w 680"/>
              <a:gd name="T5" fmla="*/ 1451 h 1451"/>
              <a:gd name="T6" fmla="*/ 680 w 680"/>
              <a:gd name="T7" fmla="*/ 408 h 1451"/>
              <a:gd name="T8" fmla="*/ 0 w 680"/>
              <a:gd name="T9" fmla="*/ 0 h 1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A679C5"/>
              </a:gs>
              <a:gs pos="100000">
                <a:srgbClr val="D0B8E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3" name="Line 1117"/>
          <p:cNvSpPr>
            <a:spLocks noChangeShapeType="1"/>
          </p:cNvSpPr>
          <p:nvPr/>
        </p:nvSpPr>
        <p:spPr bwMode="auto">
          <a:xfrm flipV="1">
            <a:off x="2708737" y="4424247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2" name="Line 1116"/>
          <p:cNvSpPr>
            <a:spLocks noChangeShapeType="1"/>
          </p:cNvSpPr>
          <p:nvPr/>
        </p:nvSpPr>
        <p:spPr bwMode="auto">
          <a:xfrm>
            <a:off x="1620044" y="4653756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0" name="Line 1114"/>
          <p:cNvSpPr>
            <a:spLocks noChangeShapeType="1"/>
          </p:cNvSpPr>
          <p:nvPr/>
        </p:nvSpPr>
        <p:spPr bwMode="auto">
          <a:xfrm>
            <a:off x="2699544" y="3632085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9" name="Line 1113"/>
          <p:cNvSpPr>
            <a:spLocks noChangeShapeType="1"/>
          </p:cNvSpPr>
          <p:nvPr/>
        </p:nvSpPr>
        <p:spPr bwMode="auto">
          <a:xfrm>
            <a:off x="1620045" y="2997200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7" name="Freeform 1111"/>
          <p:cNvSpPr>
            <a:spLocks/>
          </p:cNvSpPr>
          <p:nvPr/>
        </p:nvSpPr>
        <p:spPr bwMode="auto">
          <a:xfrm>
            <a:off x="1620045" y="2128927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5" name="Line 1109"/>
          <p:cNvSpPr>
            <a:spLocks noChangeShapeType="1"/>
          </p:cNvSpPr>
          <p:nvPr/>
        </p:nvSpPr>
        <p:spPr bwMode="auto">
          <a:xfrm>
            <a:off x="3041823" y="378468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6" name="Line 1110"/>
          <p:cNvSpPr>
            <a:spLocks noChangeShapeType="1"/>
          </p:cNvSpPr>
          <p:nvPr/>
        </p:nvSpPr>
        <p:spPr bwMode="auto">
          <a:xfrm flipV="1">
            <a:off x="1620046" y="3786980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4" name="Line 1108"/>
          <p:cNvSpPr>
            <a:spLocks noChangeShapeType="1"/>
          </p:cNvSpPr>
          <p:nvPr/>
        </p:nvSpPr>
        <p:spPr bwMode="auto">
          <a:xfrm>
            <a:off x="4139408" y="2813140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3" name="Line 1107"/>
          <p:cNvSpPr>
            <a:spLocks noChangeShapeType="1"/>
          </p:cNvSpPr>
          <p:nvPr/>
        </p:nvSpPr>
        <p:spPr bwMode="auto">
          <a:xfrm>
            <a:off x="3041823" y="2167731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5710239" y="2275554"/>
            <a:ext cx="38369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/>
              <a:t>A cuboid has 6 faces</a:t>
            </a:r>
            <a:r>
              <a:rPr lang="en-GB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0408" name="Text Box 8"/>
          <p:cNvSpPr txBox="1">
            <a:spLocks noChangeArrowheads="1"/>
          </p:cNvSpPr>
          <p:nvPr/>
        </p:nvSpPr>
        <p:spPr bwMode="auto">
          <a:xfrm>
            <a:off x="5706708" y="3287872"/>
            <a:ext cx="47069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The front and the back of the cuboid have the same area.</a:t>
            </a:r>
            <a:endParaRPr lang="en-GB" sz="2000" dirty="0"/>
          </a:p>
        </p:txBody>
      </p:sp>
      <p:sp>
        <p:nvSpPr>
          <p:cNvPr id="230413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1469" y="347663"/>
            <a:ext cx="5573712" cy="6334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2800" b="1" dirty="0"/>
              <a:t>Surface area of a cuboid</a:t>
            </a:r>
            <a:endParaRPr lang="en-GB" sz="2800" b="1" dirty="0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1601959" y="2995658"/>
            <a:ext cx="1079500" cy="2303462"/>
          </a:xfrm>
          <a:custGeom>
            <a:avLst/>
            <a:gdLst>
              <a:gd name="T0" fmla="*/ 0 w 680"/>
              <a:gd name="T1" fmla="*/ 0 h 1451"/>
              <a:gd name="T2" fmla="*/ 0 w 680"/>
              <a:gd name="T3" fmla="*/ 1043 h 1451"/>
              <a:gd name="T4" fmla="*/ 680 w 680"/>
              <a:gd name="T5" fmla="*/ 1451 h 1451"/>
              <a:gd name="T6" fmla="*/ 680 w 680"/>
              <a:gd name="T7" fmla="*/ 408 h 1451"/>
              <a:gd name="T8" fmla="*/ 0 w 680"/>
              <a:gd name="T9" fmla="*/ 0 h 1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A679C5"/>
              </a:gs>
              <a:gs pos="100000">
                <a:srgbClr val="D0B8E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1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6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0406" grpId="0"/>
      <p:bldP spid="230408" grpId="0" autoUpdateAnimBg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5774" y="141317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638495" y="2119197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3" name="Line 1117"/>
          <p:cNvSpPr>
            <a:spLocks noChangeShapeType="1"/>
          </p:cNvSpPr>
          <p:nvPr/>
        </p:nvSpPr>
        <p:spPr bwMode="auto">
          <a:xfrm flipV="1">
            <a:off x="2708737" y="4424247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2" name="Line 1116"/>
          <p:cNvSpPr>
            <a:spLocks noChangeShapeType="1"/>
          </p:cNvSpPr>
          <p:nvPr/>
        </p:nvSpPr>
        <p:spPr bwMode="auto">
          <a:xfrm>
            <a:off x="1620044" y="4653756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0" name="Line 1114"/>
          <p:cNvSpPr>
            <a:spLocks noChangeShapeType="1"/>
          </p:cNvSpPr>
          <p:nvPr/>
        </p:nvSpPr>
        <p:spPr bwMode="auto">
          <a:xfrm>
            <a:off x="2699544" y="3632085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9" name="Line 1113"/>
          <p:cNvSpPr>
            <a:spLocks noChangeShapeType="1"/>
          </p:cNvSpPr>
          <p:nvPr/>
        </p:nvSpPr>
        <p:spPr bwMode="auto">
          <a:xfrm>
            <a:off x="1620045" y="2997200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7" name="Freeform 1111"/>
          <p:cNvSpPr>
            <a:spLocks/>
          </p:cNvSpPr>
          <p:nvPr/>
        </p:nvSpPr>
        <p:spPr bwMode="auto">
          <a:xfrm>
            <a:off x="1620045" y="2128927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5" name="Line 1109"/>
          <p:cNvSpPr>
            <a:spLocks noChangeShapeType="1"/>
          </p:cNvSpPr>
          <p:nvPr/>
        </p:nvSpPr>
        <p:spPr bwMode="auto">
          <a:xfrm>
            <a:off x="3041823" y="378468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6" name="Line 1110"/>
          <p:cNvSpPr>
            <a:spLocks noChangeShapeType="1"/>
          </p:cNvSpPr>
          <p:nvPr/>
        </p:nvSpPr>
        <p:spPr bwMode="auto">
          <a:xfrm flipV="1">
            <a:off x="1620046" y="3786980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4" name="Line 1108"/>
          <p:cNvSpPr>
            <a:spLocks noChangeShapeType="1"/>
          </p:cNvSpPr>
          <p:nvPr/>
        </p:nvSpPr>
        <p:spPr bwMode="auto">
          <a:xfrm>
            <a:off x="4139408" y="2775039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3" name="Line 1107"/>
          <p:cNvSpPr>
            <a:spLocks noChangeShapeType="1"/>
          </p:cNvSpPr>
          <p:nvPr/>
        </p:nvSpPr>
        <p:spPr bwMode="auto">
          <a:xfrm>
            <a:off x="3081146" y="2128927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5710239" y="2275554"/>
            <a:ext cx="38369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/>
              <a:t>A cuboid has 6 faces</a:t>
            </a:r>
            <a:r>
              <a:rPr lang="en-GB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0408" name="Text Box 8"/>
          <p:cNvSpPr txBox="1">
            <a:spLocks noChangeArrowheads="1"/>
          </p:cNvSpPr>
          <p:nvPr/>
        </p:nvSpPr>
        <p:spPr bwMode="auto">
          <a:xfrm>
            <a:off x="5706708" y="3287872"/>
            <a:ext cx="47069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The left hand side and the right hand side of the cuboid have the same area.</a:t>
            </a:r>
            <a:endParaRPr lang="en-GB" sz="2000" dirty="0"/>
          </a:p>
        </p:txBody>
      </p:sp>
      <p:sp>
        <p:nvSpPr>
          <p:cNvPr id="230413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1469" y="347663"/>
            <a:ext cx="5573712" cy="6334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2800" b="1" dirty="0"/>
              <a:t>Surface area of a cuboid</a:t>
            </a:r>
            <a:endParaRPr lang="en-GB" sz="2800" b="1" dirty="0"/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2699544" y="2780506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3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0406" grpId="0"/>
      <p:bldP spid="230408" grpId="0" autoUpdateAnimBg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5772" y="129396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638495" y="2119197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3" name="Line 1117"/>
          <p:cNvSpPr>
            <a:spLocks noChangeShapeType="1"/>
          </p:cNvSpPr>
          <p:nvPr/>
        </p:nvSpPr>
        <p:spPr bwMode="auto">
          <a:xfrm flipV="1">
            <a:off x="2708737" y="4424247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2" name="Line 1116"/>
          <p:cNvSpPr>
            <a:spLocks noChangeShapeType="1"/>
          </p:cNvSpPr>
          <p:nvPr/>
        </p:nvSpPr>
        <p:spPr bwMode="auto">
          <a:xfrm>
            <a:off x="1620044" y="4653756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0" name="Line 1114"/>
          <p:cNvSpPr>
            <a:spLocks noChangeShapeType="1"/>
          </p:cNvSpPr>
          <p:nvPr/>
        </p:nvSpPr>
        <p:spPr bwMode="auto">
          <a:xfrm>
            <a:off x="2699544" y="3632085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9" name="Line 1113"/>
          <p:cNvSpPr>
            <a:spLocks noChangeShapeType="1"/>
          </p:cNvSpPr>
          <p:nvPr/>
        </p:nvSpPr>
        <p:spPr bwMode="auto">
          <a:xfrm>
            <a:off x="1620045" y="2997200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7" name="Freeform 1111"/>
          <p:cNvSpPr>
            <a:spLocks/>
          </p:cNvSpPr>
          <p:nvPr/>
        </p:nvSpPr>
        <p:spPr bwMode="auto">
          <a:xfrm>
            <a:off x="1620045" y="2128927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5" name="Line 1109"/>
          <p:cNvSpPr>
            <a:spLocks noChangeShapeType="1"/>
          </p:cNvSpPr>
          <p:nvPr/>
        </p:nvSpPr>
        <p:spPr bwMode="auto">
          <a:xfrm>
            <a:off x="3041823" y="378468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6" name="Line 1110"/>
          <p:cNvSpPr>
            <a:spLocks noChangeShapeType="1"/>
          </p:cNvSpPr>
          <p:nvPr/>
        </p:nvSpPr>
        <p:spPr bwMode="auto">
          <a:xfrm flipV="1">
            <a:off x="1620046" y="3786980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4" name="Line 1108"/>
          <p:cNvSpPr>
            <a:spLocks noChangeShapeType="1"/>
          </p:cNvSpPr>
          <p:nvPr/>
        </p:nvSpPr>
        <p:spPr bwMode="auto">
          <a:xfrm>
            <a:off x="4139408" y="2775039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3" name="Line 1107"/>
          <p:cNvSpPr>
            <a:spLocks noChangeShapeType="1"/>
          </p:cNvSpPr>
          <p:nvPr/>
        </p:nvSpPr>
        <p:spPr bwMode="auto">
          <a:xfrm>
            <a:off x="3081146" y="2128927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0413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86726" y="316868"/>
            <a:ext cx="10618545" cy="6334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2800" dirty="0" smtClean="0"/>
              <a:t>To find the </a:t>
            </a:r>
            <a:r>
              <a:rPr lang="en-GB" sz="2800" b="1" dirty="0" smtClean="0">
                <a:solidFill>
                  <a:srgbClr val="FF0000"/>
                </a:solidFill>
              </a:rPr>
              <a:t>surface area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of a shape, we calculate the total area of all of the faces.</a:t>
            </a:r>
            <a:endParaRPr lang="en-GB" sz="2800" dirty="0"/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2699544" y="2780506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1617256" y="2997994"/>
            <a:ext cx="1079500" cy="2303462"/>
          </a:xfrm>
          <a:custGeom>
            <a:avLst/>
            <a:gdLst>
              <a:gd name="T0" fmla="*/ 0 w 680"/>
              <a:gd name="T1" fmla="*/ 0 h 1451"/>
              <a:gd name="T2" fmla="*/ 0 w 680"/>
              <a:gd name="T3" fmla="*/ 1043 h 1451"/>
              <a:gd name="T4" fmla="*/ 680 w 680"/>
              <a:gd name="T5" fmla="*/ 1451 h 1451"/>
              <a:gd name="T6" fmla="*/ 680 w 680"/>
              <a:gd name="T7" fmla="*/ 408 h 1451"/>
              <a:gd name="T8" fmla="*/ 0 w 680"/>
              <a:gd name="T9" fmla="*/ 0 h 1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A679C5"/>
              </a:gs>
              <a:gs pos="100000">
                <a:srgbClr val="D0B8E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1615947" y="2108764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434666" y="1125831"/>
            <a:ext cx="6228416" cy="127727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GB" sz="2000" b="1" dirty="0" smtClean="0"/>
          </a:p>
          <a:p>
            <a:pPr algn="ctr">
              <a:spcBef>
                <a:spcPct val="50000"/>
              </a:spcBef>
            </a:pPr>
            <a:r>
              <a:rPr lang="en-GB" sz="2000" b="1" dirty="0" smtClean="0"/>
              <a:t>Can </a:t>
            </a:r>
            <a:r>
              <a:rPr lang="en-GB" sz="2000" b="1" dirty="0"/>
              <a:t>you work out the surface area of this cuboid</a:t>
            </a:r>
            <a:r>
              <a:rPr lang="en-GB" sz="2000" b="1" dirty="0" smtClean="0"/>
              <a:t>?</a:t>
            </a:r>
          </a:p>
          <a:p>
            <a:pPr algn="ctr">
              <a:spcBef>
                <a:spcPct val="50000"/>
              </a:spcBef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402137" y="2997200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57579" y="3597637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7 cm</a:t>
            </a:r>
            <a:endParaRPr lang="en-GB" sz="2000" dirty="0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V="1">
            <a:off x="1345358" y="1971731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527082" y="1963621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8 cm</a:t>
            </a:r>
            <a:endParaRPr lang="en-GB" sz="2000" dirty="0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3269619" y="1946321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754610" y="1856037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 cm</a:t>
            </a:r>
            <a:endParaRPr lang="en-GB" sz="2000" dirty="0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5434666" y="2564606"/>
            <a:ext cx="6228416" cy="865187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5454139" y="2578655"/>
            <a:ext cx="23630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The area of the top =</a:t>
            </a:r>
            <a:endParaRPr lang="en-US" sz="2000" dirty="0">
              <a:cs typeface="Arial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8548874" y="2972593"/>
            <a:ext cx="1389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40 cm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7675402" y="2578655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smtClean="0"/>
              <a:t>8 x 5 </a:t>
            </a:r>
            <a:endParaRPr lang="en-GB" baseline="30000" dirty="0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434666" y="3652880"/>
            <a:ext cx="6228416" cy="86518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5454139" y="3662720"/>
            <a:ext cx="22913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The area of the front = </a:t>
            </a:r>
            <a:endParaRPr lang="en-US" dirty="0">
              <a:cs typeface="Arial" charset="0"/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8539258" y="4026539"/>
            <a:ext cx="1389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35 cm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627776" y="3662720"/>
            <a:ext cx="6238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smtClean="0"/>
              <a:t>7 x 5</a:t>
            </a:r>
            <a:endParaRPr lang="en-GB" baseline="30000" dirty="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434666" y="4741155"/>
            <a:ext cx="6228416" cy="865187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5446899" y="4741155"/>
            <a:ext cx="2298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The area of the side = </a:t>
            </a:r>
            <a:endParaRPr lang="en-US" dirty="0">
              <a:cs typeface="Arial" charset="0"/>
            </a:endParaRP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8539257" y="5149142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56 cm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7569312" y="4850583"/>
            <a:ext cx="6206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aseline="30000" dirty="0" smtClean="0"/>
              <a:t>7 x 8 </a:t>
            </a:r>
            <a:endParaRPr lang="en-GB" sz="2400" baseline="30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139760" y="194976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0400" y="19404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00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9" grpId="0" animBg="1"/>
      <p:bldP spid="22" grpId="0" animBg="1"/>
      <p:bldP spid="29" grpId="0" animBg="1"/>
      <p:bldP spid="30" grpId="0"/>
      <p:bldP spid="31" grpId="0"/>
      <p:bldP spid="32" grpId="0"/>
      <p:bldP spid="33" grpId="0" animBg="1"/>
      <p:bldP spid="34" grpId="0"/>
      <p:bldP spid="35" grpId="0"/>
      <p:bldP spid="36" grpId="0"/>
      <p:bldP spid="37" grpId="0" animBg="1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35772" y="129396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638495" y="2119197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3" name="Line 1117"/>
          <p:cNvSpPr>
            <a:spLocks noChangeShapeType="1"/>
          </p:cNvSpPr>
          <p:nvPr/>
        </p:nvSpPr>
        <p:spPr bwMode="auto">
          <a:xfrm flipV="1">
            <a:off x="2708737" y="4424247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2" name="Line 1116"/>
          <p:cNvSpPr>
            <a:spLocks noChangeShapeType="1"/>
          </p:cNvSpPr>
          <p:nvPr/>
        </p:nvSpPr>
        <p:spPr bwMode="auto">
          <a:xfrm>
            <a:off x="1620044" y="4653756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30" name="Line 1114"/>
          <p:cNvSpPr>
            <a:spLocks noChangeShapeType="1"/>
          </p:cNvSpPr>
          <p:nvPr/>
        </p:nvSpPr>
        <p:spPr bwMode="auto">
          <a:xfrm>
            <a:off x="2699544" y="3632085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9" name="Line 1113"/>
          <p:cNvSpPr>
            <a:spLocks noChangeShapeType="1"/>
          </p:cNvSpPr>
          <p:nvPr/>
        </p:nvSpPr>
        <p:spPr bwMode="auto">
          <a:xfrm>
            <a:off x="1620045" y="2997200"/>
            <a:ext cx="0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7" name="Freeform 1111"/>
          <p:cNvSpPr>
            <a:spLocks/>
          </p:cNvSpPr>
          <p:nvPr/>
        </p:nvSpPr>
        <p:spPr bwMode="auto">
          <a:xfrm>
            <a:off x="1620045" y="2128927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5" name="Line 1109"/>
          <p:cNvSpPr>
            <a:spLocks noChangeShapeType="1"/>
          </p:cNvSpPr>
          <p:nvPr/>
        </p:nvSpPr>
        <p:spPr bwMode="auto">
          <a:xfrm>
            <a:off x="3041823" y="3784689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6" name="Line 1110"/>
          <p:cNvSpPr>
            <a:spLocks noChangeShapeType="1"/>
          </p:cNvSpPr>
          <p:nvPr/>
        </p:nvSpPr>
        <p:spPr bwMode="auto">
          <a:xfrm flipV="1">
            <a:off x="1620046" y="3786980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4" name="Line 1108"/>
          <p:cNvSpPr>
            <a:spLocks noChangeShapeType="1"/>
          </p:cNvSpPr>
          <p:nvPr/>
        </p:nvSpPr>
        <p:spPr bwMode="auto">
          <a:xfrm>
            <a:off x="4139408" y="2775039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1923" name="Line 1107"/>
          <p:cNvSpPr>
            <a:spLocks noChangeShapeType="1"/>
          </p:cNvSpPr>
          <p:nvPr/>
        </p:nvSpPr>
        <p:spPr bwMode="auto">
          <a:xfrm>
            <a:off x="3081146" y="2128927"/>
            <a:ext cx="0" cy="16573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0413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86726" y="316868"/>
            <a:ext cx="10618545" cy="6334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2800" dirty="0" smtClean="0"/>
              <a:t>To find the </a:t>
            </a:r>
            <a:r>
              <a:rPr lang="en-GB" sz="2800" b="1" dirty="0" smtClean="0">
                <a:solidFill>
                  <a:srgbClr val="FF0000"/>
                </a:solidFill>
              </a:rPr>
              <a:t>surface area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of a shape, we calculate the total area of all of the faces.</a:t>
            </a:r>
            <a:endParaRPr lang="en-GB" sz="2800" dirty="0"/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2699544" y="2780506"/>
            <a:ext cx="1439863" cy="2520950"/>
          </a:xfrm>
          <a:custGeom>
            <a:avLst/>
            <a:gdLst>
              <a:gd name="T0" fmla="*/ 907 w 907"/>
              <a:gd name="T1" fmla="*/ 0 h 1588"/>
              <a:gd name="T2" fmla="*/ 0 w 907"/>
              <a:gd name="T3" fmla="*/ 545 h 1588"/>
              <a:gd name="T4" fmla="*/ 0 w 907"/>
              <a:gd name="T5" fmla="*/ 1588 h 1588"/>
              <a:gd name="T6" fmla="*/ 907 w 907"/>
              <a:gd name="T7" fmla="*/ 1044 h 1588"/>
              <a:gd name="T8" fmla="*/ 907 w 907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8FD63A"/>
              </a:gs>
              <a:gs pos="100000">
                <a:srgbClr val="C0E89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1617256" y="2997994"/>
            <a:ext cx="1079500" cy="2303462"/>
          </a:xfrm>
          <a:custGeom>
            <a:avLst/>
            <a:gdLst>
              <a:gd name="T0" fmla="*/ 0 w 680"/>
              <a:gd name="T1" fmla="*/ 0 h 1451"/>
              <a:gd name="T2" fmla="*/ 0 w 680"/>
              <a:gd name="T3" fmla="*/ 1043 h 1451"/>
              <a:gd name="T4" fmla="*/ 680 w 680"/>
              <a:gd name="T5" fmla="*/ 1451 h 1451"/>
              <a:gd name="T6" fmla="*/ 680 w 680"/>
              <a:gd name="T7" fmla="*/ 408 h 1451"/>
              <a:gd name="T8" fmla="*/ 0 w 680"/>
              <a:gd name="T9" fmla="*/ 0 h 1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A679C5"/>
              </a:gs>
              <a:gs pos="100000">
                <a:srgbClr val="D0B8E0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1615947" y="2108764"/>
            <a:ext cx="2519363" cy="1512888"/>
          </a:xfrm>
          <a:custGeom>
            <a:avLst/>
            <a:gdLst>
              <a:gd name="T0" fmla="*/ 907 w 1587"/>
              <a:gd name="T1" fmla="*/ 0 h 953"/>
              <a:gd name="T2" fmla="*/ 0 w 1587"/>
              <a:gd name="T3" fmla="*/ 545 h 953"/>
              <a:gd name="T4" fmla="*/ 680 w 1587"/>
              <a:gd name="T5" fmla="*/ 953 h 953"/>
              <a:gd name="T6" fmla="*/ 1587 w 1587"/>
              <a:gd name="T7" fmla="*/ 409 h 953"/>
              <a:gd name="T8" fmla="*/ 907 w 1587"/>
              <a:gd name="T9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402137" y="2997200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57579" y="3597637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7 cm</a:t>
            </a:r>
            <a:endParaRPr lang="en-GB" sz="2000" dirty="0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V="1">
            <a:off x="1345358" y="1971731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527082" y="1963621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8 cm</a:t>
            </a:r>
            <a:endParaRPr lang="en-GB" sz="2000" dirty="0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3269619" y="1946321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754610" y="1856037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 cm</a:t>
            </a:r>
            <a:endParaRPr lang="en-GB" sz="2000" dirty="0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5434666" y="2564606"/>
            <a:ext cx="6228416" cy="865187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434666" y="3652880"/>
            <a:ext cx="6228416" cy="86518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434666" y="4741155"/>
            <a:ext cx="6228416" cy="865187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5358231" y="1825874"/>
            <a:ext cx="41290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So the total surface area =</a:t>
            </a: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5483980" y="2765323"/>
            <a:ext cx="203608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2 × 40 </a:t>
            </a:r>
            <a:r>
              <a:rPr lang="en-US" dirty="0" smtClean="0"/>
              <a:t>cm</a:t>
            </a:r>
            <a:r>
              <a:rPr lang="en-US" baseline="30000" dirty="0" smtClean="0"/>
              <a:t>2   </a:t>
            </a:r>
          </a:p>
          <a:p>
            <a:endParaRPr lang="en-GB" baseline="30000" dirty="0"/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8819417" y="2780251"/>
            <a:ext cx="2319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Top and bottom</a:t>
            </a:r>
            <a:endParaRPr lang="en-GB" dirty="0"/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5446899" y="3921125"/>
            <a:ext cx="17764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+ 2 × 35 </a:t>
            </a:r>
            <a:r>
              <a:rPr lang="en-US" dirty="0" smtClean="0"/>
              <a:t>cm</a:t>
            </a:r>
            <a:r>
              <a:rPr lang="en-US" baseline="30000" dirty="0" smtClean="0"/>
              <a:t>2 </a:t>
            </a:r>
            <a:r>
              <a:rPr lang="en-US" dirty="0" smtClean="0"/>
              <a:t> =70</a:t>
            </a:r>
            <a:endParaRPr lang="en-GB" baseline="30000" dirty="0"/>
          </a:p>
        </p:txBody>
      </p:sp>
      <p:sp>
        <p:nvSpPr>
          <p:cNvPr id="45" name="Text Box 37"/>
          <p:cNvSpPr txBox="1">
            <a:spLocks noChangeArrowheads="1"/>
          </p:cNvSpPr>
          <p:nvPr/>
        </p:nvSpPr>
        <p:spPr bwMode="auto">
          <a:xfrm>
            <a:off x="8819417" y="3851362"/>
            <a:ext cx="221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Front and back</a:t>
            </a:r>
            <a:endParaRPr lang="en-GB" dirty="0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5425473" y="499773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+ 2 × 56 cm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8752271" y="4945148"/>
            <a:ext cx="2608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Left and right side</a:t>
            </a:r>
            <a:endParaRPr lang="en-GB" dirty="0"/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5416609" y="5934592"/>
            <a:ext cx="587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80</a:t>
            </a:r>
            <a:endParaRPr lang="en-GB" b="1" baseline="30000" dirty="0">
              <a:solidFill>
                <a:srgbClr val="FF6600"/>
              </a:solidFill>
            </a:endParaRPr>
          </a:p>
        </p:txBody>
      </p:sp>
      <p:sp>
        <p:nvSpPr>
          <p:cNvPr id="50" name="Text Box 43"/>
          <p:cNvSpPr txBox="1">
            <a:spLocks noChangeArrowheads="1"/>
          </p:cNvSpPr>
          <p:nvPr/>
        </p:nvSpPr>
        <p:spPr bwMode="auto">
          <a:xfrm>
            <a:off x="5939170" y="5934592"/>
            <a:ext cx="587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+ 70</a:t>
            </a:r>
            <a:endParaRPr lang="en-GB" b="1" baseline="30000" dirty="0">
              <a:solidFill>
                <a:srgbClr val="FF6600"/>
              </a:solidFill>
            </a:endParaRP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6453672" y="5934592"/>
            <a:ext cx="7040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+ 112</a:t>
            </a:r>
            <a:endParaRPr lang="en-GB" b="1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7048751" y="5934592"/>
            <a:ext cx="111921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262 cm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GB" baseline="30000" dirty="0" smtClean="0">
              <a:solidFill>
                <a:srgbClr val="FF0000"/>
              </a:solidFill>
            </a:endParaRPr>
          </a:p>
          <a:p>
            <a:endParaRPr lang="en-GB" b="1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5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9" grpId="0" animBg="1"/>
      <p:bldP spid="29" grpId="0" animBg="1"/>
      <p:bldP spid="33" grpId="0" animBg="1"/>
      <p:bldP spid="37" grpId="0" animBg="1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464" y="153252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494" y="153252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Surface area of a cube</a:t>
            </a:r>
            <a:endParaRPr lang="en-GB" sz="4000" dirty="0"/>
          </a:p>
        </p:txBody>
      </p: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1745548" y="1663019"/>
            <a:ext cx="2927445" cy="3411624"/>
            <a:chOff x="572" y="1468"/>
            <a:chExt cx="1530" cy="1743"/>
          </a:xfrm>
        </p:grpSpPr>
        <p:sp>
          <p:nvSpPr>
            <p:cNvPr id="6" name="Freeform 38"/>
            <p:cNvSpPr>
              <a:spLocks/>
            </p:cNvSpPr>
            <p:nvPr/>
          </p:nvSpPr>
          <p:spPr bwMode="auto">
            <a:xfrm>
              <a:off x="576" y="1480"/>
              <a:ext cx="1475" cy="842"/>
            </a:xfrm>
            <a:custGeom>
              <a:avLst/>
              <a:gdLst>
                <a:gd name="T0" fmla="*/ 318 w 636"/>
                <a:gd name="T1" fmla="*/ 0 h 363"/>
                <a:gd name="T2" fmla="*/ 0 w 636"/>
                <a:gd name="T3" fmla="*/ 181 h 363"/>
                <a:gd name="T4" fmla="*/ 318 w 636"/>
                <a:gd name="T5" fmla="*/ 363 h 363"/>
                <a:gd name="T6" fmla="*/ 636 w 636"/>
                <a:gd name="T7" fmla="*/ 181 h 363"/>
                <a:gd name="T8" fmla="*/ 318 w 636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6" h="363">
                  <a:moveTo>
                    <a:pt x="318" y="0"/>
                  </a:moveTo>
                  <a:lnTo>
                    <a:pt x="0" y="181"/>
                  </a:lnTo>
                  <a:lnTo>
                    <a:pt x="318" y="363"/>
                  </a:lnTo>
                  <a:lnTo>
                    <a:pt x="636" y="181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576" y="1899"/>
              <a:ext cx="738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D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0"/>
            <p:cNvSpPr>
              <a:spLocks/>
            </p:cNvSpPr>
            <p:nvPr/>
          </p:nvSpPr>
          <p:spPr bwMode="auto">
            <a:xfrm flipH="1">
              <a:off x="1314" y="1899"/>
              <a:ext cx="737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C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41"/>
            <p:cNvSpPr>
              <a:spLocks noChangeShapeType="1"/>
            </p:cNvSpPr>
            <p:nvPr/>
          </p:nvSpPr>
          <p:spPr bwMode="auto">
            <a:xfrm>
              <a:off x="576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2"/>
            <p:cNvSpPr>
              <a:spLocks/>
            </p:cNvSpPr>
            <p:nvPr/>
          </p:nvSpPr>
          <p:spPr bwMode="auto">
            <a:xfrm>
              <a:off x="572" y="1468"/>
              <a:ext cx="744" cy="430"/>
            </a:xfrm>
            <a:custGeom>
              <a:avLst/>
              <a:gdLst>
                <a:gd name="T0" fmla="*/ 0 w 744"/>
                <a:gd name="T1" fmla="*/ 430 h 430"/>
                <a:gd name="T2" fmla="*/ 744 w 744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4" h="430">
                  <a:moveTo>
                    <a:pt x="0" y="430"/>
                  </a:moveTo>
                  <a:lnTo>
                    <a:pt x="74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1317" y="2321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>
              <a:off x="2044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1314" y="2742"/>
              <a:ext cx="731" cy="420"/>
            </a:xfrm>
            <a:custGeom>
              <a:avLst/>
              <a:gdLst>
                <a:gd name="T0" fmla="*/ 0 w 731"/>
                <a:gd name="T1" fmla="*/ 420 h 420"/>
                <a:gd name="T2" fmla="*/ 731 w 731"/>
                <a:gd name="T3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1" h="420">
                  <a:moveTo>
                    <a:pt x="0" y="420"/>
                  </a:moveTo>
                  <a:lnTo>
                    <a:pt x="731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 rot="14400000">
              <a:off x="1682" y="1689"/>
              <a:ext cx="0" cy="8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/>
            </p:cNvSpPr>
            <p:nvPr/>
          </p:nvSpPr>
          <p:spPr bwMode="auto">
            <a:xfrm>
              <a:off x="1310" y="1470"/>
              <a:ext cx="736" cy="430"/>
            </a:xfrm>
            <a:custGeom>
              <a:avLst/>
              <a:gdLst>
                <a:gd name="T0" fmla="*/ 736 w 736"/>
                <a:gd name="T1" fmla="*/ 430 h 430"/>
                <a:gd name="T2" fmla="*/ 0 w 736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6" h="430">
                  <a:moveTo>
                    <a:pt x="736" y="430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/>
            </p:cNvSpPr>
            <p:nvPr/>
          </p:nvSpPr>
          <p:spPr bwMode="auto">
            <a:xfrm>
              <a:off x="578" y="1900"/>
              <a:ext cx="738" cy="422"/>
            </a:xfrm>
            <a:custGeom>
              <a:avLst/>
              <a:gdLst>
                <a:gd name="T0" fmla="*/ 738 w 738"/>
                <a:gd name="T1" fmla="*/ 422 h 422"/>
                <a:gd name="T2" fmla="*/ 0 w 738"/>
                <a:gd name="T3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2">
                  <a:moveTo>
                    <a:pt x="738" y="422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50"/>
            <p:cNvSpPr>
              <a:spLocks/>
            </p:cNvSpPr>
            <p:nvPr/>
          </p:nvSpPr>
          <p:spPr bwMode="auto">
            <a:xfrm>
              <a:off x="578" y="2743"/>
              <a:ext cx="738" cy="423"/>
            </a:xfrm>
            <a:custGeom>
              <a:avLst/>
              <a:gdLst>
                <a:gd name="T0" fmla="*/ 738 w 738"/>
                <a:gd name="T1" fmla="*/ 423 h 423"/>
                <a:gd name="T2" fmla="*/ 0 w 738"/>
                <a:gd name="T3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3">
                  <a:moveTo>
                    <a:pt x="738" y="423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82"/>
            <p:cNvSpPr txBox="1">
              <a:spLocks noChangeArrowheads="1"/>
            </p:cNvSpPr>
            <p:nvPr/>
          </p:nvSpPr>
          <p:spPr bwMode="auto">
            <a:xfrm>
              <a:off x="748" y="3022"/>
              <a:ext cx="97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GB" i="1" dirty="0">
                <a:latin typeface="Times New Roman" pitchFamily="18" charset="0"/>
              </a:endParaRPr>
            </a:p>
          </p:txBody>
        </p:sp>
      </p:grpSp>
      <p:sp>
        <p:nvSpPr>
          <p:cNvPr id="22" name="Text Box 83"/>
          <p:cNvSpPr txBox="1">
            <a:spLocks noChangeArrowheads="1"/>
          </p:cNvSpPr>
          <p:nvPr/>
        </p:nvSpPr>
        <p:spPr bwMode="auto">
          <a:xfrm>
            <a:off x="6130690" y="1096222"/>
            <a:ext cx="4773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All six faces of a cube have the same area.</a:t>
            </a:r>
            <a:endParaRPr lang="en-GB" dirty="0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554537" y="2540156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1612339" y="1544868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537042" y="167439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39141" y="3193155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645864" y="1651182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39375" y="1651846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326794" y="1445207"/>
            <a:ext cx="6228416" cy="40011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Can </a:t>
            </a:r>
            <a:r>
              <a:rPr lang="en-GB" sz="2000" b="1" dirty="0"/>
              <a:t>you work out the surface area of this cuboid</a:t>
            </a:r>
            <a:r>
              <a:rPr lang="en-GB" sz="2000" b="1" dirty="0" smtClean="0"/>
              <a:t>?</a:t>
            </a: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326794" y="2107562"/>
            <a:ext cx="6228416" cy="865187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5367925" y="2304615"/>
            <a:ext cx="23630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/>
              <a:t>The area of the top =</a:t>
            </a:r>
            <a:endParaRPr lang="en-US" sz="2000" dirty="0">
              <a:cs typeface="Arial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7643123" y="2331694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 x 5 </a:t>
            </a:r>
            <a:endParaRPr lang="en-GB" baseline="30000" dirty="0"/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8654128" y="2545987"/>
            <a:ext cx="10005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25 cm</a:t>
            </a:r>
            <a:r>
              <a:rPr lang="en-US" baseline="30000" dirty="0" smtClean="0"/>
              <a:t>2</a:t>
            </a:r>
            <a:endParaRPr lang="en-GB" baseline="30000" dirty="0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326794" y="3234994"/>
            <a:ext cx="6228416" cy="86518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5367925" y="3512311"/>
            <a:ext cx="22913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The area of the front = </a:t>
            </a:r>
            <a:endParaRPr lang="en-US" dirty="0">
              <a:cs typeface="Arial" charset="0"/>
            </a:endParaRP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7588751" y="3512311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 x 5 </a:t>
            </a:r>
            <a:endParaRPr lang="en-GB" baseline="30000" dirty="0"/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8624662" y="3655643"/>
            <a:ext cx="10005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25 cm</a:t>
            </a:r>
            <a:r>
              <a:rPr lang="en-US" baseline="30000" dirty="0" smtClean="0"/>
              <a:t>2</a:t>
            </a:r>
            <a:endParaRPr lang="en-GB" baseline="30000" dirty="0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326794" y="4445624"/>
            <a:ext cx="6228416" cy="865187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5446899" y="4741155"/>
            <a:ext cx="2298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The area of the side = </a:t>
            </a:r>
            <a:endParaRPr lang="en-US" dirty="0">
              <a:cs typeface="Arial" charset="0"/>
            </a:endParaRP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7588751" y="4704708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 x 5 </a:t>
            </a:r>
            <a:endParaRPr lang="en-GB" baseline="30000" dirty="0"/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8517496" y="4889374"/>
            <a:ext cx="10005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25 cm</a:t>
            </a:r>
            <a:r>
              <a:rPr lang="en-US" baseline="30000" dirty="0" smtClean="0"/>
              <a:t>2</a:t>
            </a:r>
            <a:endParaRPr lang="en-GB" baseline="30000" dirty="0"/>
          </a:p>
        </p:txBody>
      </p:sp>
      <p:sp>
        <p:nvSpPr>
          <p:cNvPr id="2" name="Right Arrow 1"/>
          <p:cNvSpPr/>
          <p:nvPr/>
        </p:nvSpPr>
        <p:spPr>
          <a:xfrm>
            <a:off x="828189" y="2302850"/>
            <a:ext cx="1838543" cy="420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Arrow 44"/>
          <p:cNvSpPr/>
          <p:nvPr/>
        </p:nvSpPr>
        <p:spPr>
          <a:xfrm>
            <a:off x="640257" y="3604327"/>
            <a:ext cx="1838543" cy="420648"/>
          </a:xfrm>
          <a:prstGeom prst="rightArrow">
            <a:avLst/>
          </a:prstGeom>
          <a:solidFill>
            <a:srgbClr val="CB92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 rot="16200000">
            <a:off x="3017982" y="4235299"/>
            <a:ext cx="1838543" cy="42064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77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 animBg="1"/>
      <p:bldP spid="41" grpId="0"/>
      <p:bldP spid="42" grpId="0"/>
      <p:bldP spid="44" grpId="0"/>
      <p:bldP spid="2" grpId="0" animBg="1"/>
      <p:bldP spid="2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464" y="153252"/>
            <a:ext cx="11920451" cy="6500552"/>
          </a:xfrm>
          <a:prstGeom prst="rect">
            <a:avLst/>
          </a:prstGeom>
          <a:solidFill>
            <a:schemeClr val="bg1"/>
          </a:solidFill>
          <a:ln w="920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494" y="153252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Surface area of a cube</a:t>
            </a:r>
            <a:endParaRPr lang="en-GB" sz="4000" dirty="0"/>
          </a:p>
        </p:txBody>
      </p: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1745548" y="1663019"/>
            <a:ext cx="2927445" cy="3411624"/>
            <a:chOff x="572" y="1468"/>
            <a:chExt cx="1530" cy="1743"/>
          </a:xfrm>
        </p:grpSpPr>
        <p:sp>
          <p:nvSpPr>
            <p:cNvPr id="6" name="Freeform 38"/>
            <p:cNvSpPr>
              <a:spLocks/>
            </p:cNvSpPr>
            <p:nvPr/>
          </p:nvSpPr>
          <p:spPr bwMode="auto">
            <a:xfrm>
              <a:off x="576" y="1480"/>
              <a:ext cx="1475" cy="842"/>
            </a:xfrm>
            <a:custGeom>
              <a:avLst/>
              <a:gdLst>
                <a:gd name="T0" fmla="*/ 318 w 636"/>
                <a:gd name="T1" fmla="*/ 0 h 363"/>
                <a:gd name="T2" fmla="*/ 0 w 636"/>
                <a:gd name="T3" fmla="*/ 181 h 363"/>
                <a:gd name="T4" fmla="*/ 318 w 636"/>
                <a:gd name="T5" fmla="*/ 363 h 363"/>
                <a:gd name="T6" fmla="*/ 636 w 636"/>
                <a:gd name="T7" fmla="*/ 181 h 363"/>
                <a:gd name="T8" fmla="*/ 318 w 636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6" h="363">
                  <a:moveTo>
                    <a:pt x="318" y="0"/>
                  </a:moveTo>
                  <a:lnTo>
                    <a:pt x="0" y="181"/>
                  </a:lnTo>
                  <a:lnTo>
                    <a:pt x="318" y="363"/>
                  </a:lnTo>
                  <a:lnTo>
                    <a:pt x="636" y="181"/>
                  </a:lnTo>
                  <a:lnTo>
                    <a:pt x="318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576" y="1899"/>
              <a:ext cx="738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D4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0"/>
            <p:cNvSpPr>
              <a:spLocks/>
            </p:cNvSpPr>
            <p:nvPr/>
          </p:nvSpPr>
          <p:spPr bwMode="auto">
            <a:xfrm flipH="1">
              <a:off x="1314" y="1899"/>
              <a:ext cx="737" cy="1263"/>
            </a:xfrm>
            <a:custGeom>
              <a:avLst/>
              <a:gdLst>
                <a:gd name="T0" fmla="*/ 0 w 318"/>
                <a:gd name="T1" fmla="*/ 0 h 544"/>
                <a:gd name="T2" fmla="*/ 0 w 318"/>
                <a:gd name="T3" fmla="*/ 363 h 544"/>
                <a:gd name="T4" fmla="*/ 318 w 318"/>
                <a:gd name="T5" fmla="*/ 544 h 544"/>
                <a:gd name="T6" fmla="*/ 318 w 318"/>
                <a:gd name="T7" fmla="*/ 182 h 544"/>
                <a:gd name="T8" fmla="*/ 0 w 318"/>
                <a:gd name="T9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544">
                  <a:moveTo>
                    <a:pt x="0" y="0"/>
                  </a:moveTo>
                  <a:lnTo>
                    <a:pt x="0" y="363"/>
                  </a:lnTo>
                  <a:lnTo>
                    <a:pt x="318" y="544"/>
                  </a:lnTo>
                  <a:lnTo>
                    <a:pt x="318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C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mpd="sng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41"/>
            <p:cNvSpPr>
              <a:spLocks noChangeShapeType="1"/>
            </p:cNvSpPr>
            <p:nvPr/>
          </p:nvSpPr>
          <p:spPr bwMode="auto">
            <a:xfrm>
              <a:off x="576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2"/>
            <p:cNvSpPr>
              <a:spLocks/>
            </p:cNvSpPr>
            <p:nvPr/>
          </p:nvSpPr>
          <p:spPr bwMode="auto">
            <a:xfrm>
              <a:off x="572" y="1468"/>
              <a:ext cx="744" cy="430"/>
            </a:xfrm>
            <a:custGeom>
              <a:avLst/>
              <a:gdLst>
                <a:gd name="T0" fmla="*/ 0 w 744"/>
                <a:gd name="T1" fmla="*/ 430 h 430"/>
                <a:gd name="T2" fmla="*/ 744 w 744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4" h="430">
                  <a:moveTo>
                    <a:pt x="0" y="430"/>
                  </a:moveTo>
                  <a:lnTo>
                    <a:pt x="74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1317" y="2321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>
              <a:off x="2044" y="1899"/>
              <a:ext cx="0" cy="8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1314" y="2742"/>
              <a:ext cx="731" cy="420"/>
            </a:xfrm>
            <a:custGeom>
              <a:avLst/>
              <a:gdLst>
                <a:gd name="T0" fmla="*/ 0 w 731"/>
                <a:gd name="T1" fmla="*/ 420 h 420"/>
                <a:gd name="T2" fmla="*/ 731 w 731"/>
                <a:gd name="T3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1" h="420">
                  <a:moveTo>
                    <a:pt x="0" y="420"/>
                  </a:moveTo>
                  <a:lnTo>
                    <a:pt x="731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 rot="14400000">
              <a:off x="1682" y="1689"/>
              <a:ext cx="0" cy="8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/>
            </p:cNvSpPr>
            <p:nvPr/>
          </p:nvSpPr>
          <p:spPr bwMode="auto">
            <a:xfrm>
              <a:off x="1310" y="1470"/>
              <a:ext cx="736" cy="430"/>
            </a:xfrm>
            <a:custGeom>
              <a:avLst/>
              <a:gdLst>
                <a:gd name="T0" fmla="*/ 736 w 736"/>
                <a:gd name="T1" fmla="*/ 430 h 430"/>
                <a:gd name="T2" fmla="*/ 0 w 736"/>
                <a:gd name="T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6" h="430">
                  <a:moveTo>
                    <a:pt x="736" y="430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/>
            </p:cNvSpPr>
            <p:nvPr/>
          </p:nvSpPr>
          <p:spPr bwMode="auto">
            <a:xfrm>
              <a:off x="578" y="1900"/>
              <a:ext cx="738" cy="422"/>
            </a:xfrm>
            <a:custGeom>
              <a:avLst/>
              <a:gdLst>
                <a:gd name="T0" fmla="*/ 738 w 738"/>
                <a:gd name="T1" fmla="*/ 422 h 422"/>
                <a:gd name="T2" fmla="*/ 0 w 738"/>
                <a:gd name="T3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2">
                  <a:moveTo>
                    <a:pt x="738" y="422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50"/>
            <p:cNvSpPr>
              <a:spLocks/>
            </p:cNvSpPr>
            <p:nvPr/>
          </p:nvSpPr>
          <p:spPr bwMode="auto">
            <a:xfrm>
              <a:off x="578" y="2743"/>
              <a:ext cx="738" cy="423"/>
            </a:xfrm>
            <a:custGeom>
              <a:avLst/>
              <a:gdLst>
                <a:gd name="T0" fmla="*/ 738 w 738"/>
                <a:gd name="T1" fmla="*/ 423 h 423"/>
                <a:gd name="T2" fmla="*/ 0 w 738"/>
                <a:gd name="T3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8" h="423">
                  <a:moveTo>
                    <a:pt x="738" y="423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82"/>
            <p:cNvSpPr txBox="1">
              <a:spLocks noChangeArrowheads="1"/>
            </p:cNvSpPr>
            <p:nvPr/>
          </p:nvSpPr>
          <p:spPr bwMode="auto">
            <a:xfrm>
              <a:off x="748" y="3022"/>
              <a:ext cx="97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GB" i="1" dirty="0">
                <a:latin typeface="Times New Roman" pitchFamily="18" charset="0"/>
              </a:endParaRPr>
            </a:p>
          </p:txBody>
        </p:sp>
      </p:grpSp>
      <p:sp>
        <p:nvSpPr>
          <p:cNvPr id="22" name="Text Box 83"/>
          <p:cNvSpPr txBox="1">
            <a:spLocks noChangeArrowheads="1"/>
          </p:cNvSpPr>
          <p:nvPr/>
        </p:nvSpPr>
        <p:spPr bwMode="auto">
          <a:xfrm>
            <a:off x="6130690" y="1096222"/>
            <a:ext cx="4773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All six faces of a cube have the same area.</a:t>
            </a:r>
            <a:endParaRPr lang="en-GB" dirty="0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554537" y="2540156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1612339" y="1544868"/>
            <a:ext cx="1439862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537042" y="167439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39141" y="3193155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645864" y="1651182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39375" y="1651846"/>
            <a:ext cx="68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cm</a:t>
            </a:r>
            <a:endParaRPr lang="en-GB" sz="2000" dirty="0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326794" y="1445207"/>
            <a:ext cx="6228416" cy="40011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Can </a:t>
            </a:r>
            <a:r>
              <a:rPr lang="en-GB" sz="2000" b="1" dirty="0"/>
              <a:t>you work out the surface area of this cuboid</a:t>
            </a:r>
            <a:r>
              <a:rPr lang="en-GB" sz="2000" b="1" dirty="0" smtClean="0"/>
              <a:t>?</a:t>
            </a: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326794" y="2107562"/>
            <a:ext cx="6228416" cy="865187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5513294" y="2355489"/>
            <a:ext cx="11961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smtClean="0"/>
              <a:t>25 x 2 = 50</a:t>
            </a:r>
            <a:endParaRPr lang="en-GB" baseline="30000" dirty="0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326794" y="3234994"/>
            <a:ext cx="6228416" cy="86518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326794" y="4445624"/>
            <a:ext cx="6228416" cy="865187"/>
          </a:xfrm>
          <a:prstGeom prst="rect">
            <a:avLst/>
          </a:pr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513294" y="3463096"/>
            <a:ext cx="11961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smtClean="0"/>
              <a:t>25 x 2 = 50</a:t>
            </a:r>
            <a:endParaRPr lang="en-GB" baseline="30000" dirty="0"/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5532608" y="4705311"/>
            <a:ext cx="11961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D0E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smtClean="0"/>
              <a:t>25 x 2 = 50</a:t>
            </a:r>
            <a:endParaRPr lang="en-GB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5326794" y="5611906"/>
            <a:ext cx="38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50 + 50 + 50 = </a:t>
            </a:r>
            <a:r>
              <a:rPr lang="en-GB" dirty="0" smtClean="0">
                <a:solidFill>
                  <a:srgbClr val="FF0000"/>
                </a:solidFill>
              </a:rPr>
              <a:t>150 </a:t>
            </a:r>
            <a:r>
              <a:rPr lang="en-US" dirty="0" smtClean="0">
                <a:solidFill>
                  <a:srgbClr val="FF0000"/>
                </a:solidFill>
              </a:rPr>
              <a:t>cm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GB" baseline="30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4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1" grpId="0" animBg="1"/>
      <p:bldP spid="32" grpId="0" animBg="1"/>
      <p:bldP spid="34" grpId="0"/>
      <p:bldP spid="36" grpId="0" animBg="1"/>
      <p:bldP spid="40" grpId="0" animBg="1"/>
      <p:bldP spid="43" grpId="0"/>
      <p:bldP spid="47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608</Words>
  <Application>Microsoft Office PowerPoint</Application>
  <PresentationFormat>Widescreen</PresentationFormat>
  <Paragraphs>90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Surface Area</vt:lpstr>
      <vt:lpstr>PowerPoint Presentation</vt:lpstr>
      <vt:lpstr>Surface area of a cuboid</vt:lpstr>
      <vt:lpstr>Surface area of a cuboid</vt:lpstr>
      <vt:lpstr>Surface area of a cuboid</vt:lpstr>
      <vt:lpstr>To find the surface area of a shape, we calculate the total area of all of the faces.</vt:lpstr>
      <vt:lpstr>To find the surface area of a shape, we calculate the total area of all of the faces.</vt:lpstr>
      <vt:lpstr>Surface area of a cube</vt:lpstr>
      <vt:lpstr>Surface area of a cube</vt:lpstr>
      <vt:lpstr>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Surface Area</dc:title>
  <dc:creator>Rebecca Carson</dc:creator>
  <cp:lastModifiedBy>L Morton</cp:lastModifiedBy>
  <cp:revision>9</cp:revision>
  <dcterms:created xsi:type="dcterms:W3CDTF">2019-03-12T17:32:02Z</dcterms:created>
  <dcterms:modified xsi:type="dcterms:W3CDTF">2021-03-11T13:02:55Z</dcterms:modified>
</cp:coreProperties>
</file>