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5"/>
  </p:sldMasterIdLst>
  <p:notesMasterIdLst>
    <p:notesMasterId r:id="rId18"/>
  </p:notesMasterIdLst>
  <p:sldIdLst>
    <p:sldId id="256" r:id="rId6"/>
    <p:sldId id="260" r:id="rId7"/>
    <p:sldId id="271" r:id="rId8"/>
    <p:sldId id="266" r:id="rId9"/>
    <p:sldId id="264" r:id="rId10"/>
    <p:sldId id="265" r:id="rId11"/>
    <p:sldId id="262" r:id="rId12"/>
    <p:sldId id="275" r:id="rId13"/>
    <p:sldId id="273" r:id="rId14"/>
    <p:sldId id="272" r:id="rId15"/>
    <p:sldId id="267" r:id="rId16"/>
    <p:sldId id="274" r:id="rId17"/>
  </p:sldIdLst>
  <p:sldSz cx="9144000" cy="6858000" type="screen4x3"/>
  <p:notesSz cx="6788150" cy="9923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887"/>
    <a:srgbClr val="44C3CF"/>
    <a:srgbClr val="99CA3C"/>
    <a:srgbClr val="D9E021"/>
    <a:srgbClr val="009865"/>
    <a:srgbClr val="1102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 autoAdjust="0"/>
    <p:restoredTop sz="94660" autoAdjust="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996"/>
    </p:cViewPr>
  </p:sorterViewPr>
  <p:notesViewPr>
    <p:cSldViewPr>
      <p:cViewPr varScale="1">
        <p:scale>
          <a:sx n="81" d="100"/>
          <a:sy n="81" d="100"/>
        </p:scale>
        <p:origin x="39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047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16CF1-E7DE-44CF-B646-E15AEA3081A0}" type="datetimeFigureOut">
              <a:rPr lang="en-GB" smtClean="0"/>
              <a:t>08/12/2021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047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7A6AB-1D8C-46E3-9639-5E34826416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98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3755" y="389897"/>
            <a:ext cx="5832648" cy="4376353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109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255" y="744538"/>
            <a:ext cx="6405172" cy="4805929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408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5164" y="744538"/>
            <a:ext cx="6117263" cy="4589905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621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3225" y="744538"/>
            <a:ext cx="6309202" cy="4733921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294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1747" y="389897"/>
            <a:ext cx="5904656" cy="4430382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250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9739" y="389897"/>
            <a:ext cx="5976664" cy="4484411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277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9739" y="744538"/>
            <a:ext cx="6165186" cy="4625863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204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5723" y="713259"/>
            <a:ext cx="6264696" cy="470052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033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1285" y="744538"/>
            <a:ext cx="6501142" cy="487793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748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1747" y="744538"/>
            <a:ext cx="5976664" cy="4484411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082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9195" y="744538"/>
            <a:ext cx="6141224" cy="4607884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27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255" y="744538"/>
            <a:ext cx="6405172" cy="4805929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7A6AB-1D8C-46E3-9639-5E348264160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426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3452889" y="5067092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81641" y="2247401"/>
            <a:ext cx="7772400" cy="1953050"/>
          </a:xfrm>
        </p:spPr>
        <p:txBody>
          <a:bodyPr vert="horz" anchor="ctr" anchorCtr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800" b="1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{enter presentation title}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681641" y="4229696"/>
            <a:ext cx="7772400" cy="403665"/>
          </a:xfrm>
        </p:spPr>
        <p:txBody>
          <a:bodyPr lIns="45720" rIns="45720"/>
          <a:lstStyle>
            <a:lvl1pPr marL="0" marR="64008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{enter sub-title}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250825" y="6309360"/>
            <a:ext cx="2842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http://www.eani.org.uk</a:t>
            </a:r>
            <a:endParaRPr lang="en-GB" sz="18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83568" y="4669030"/>
            <a:ext cx="7772400" cy="403200"/>
          </a:xfrm>
        </p:spPr>
        <p:txBody>
          <a:bodyPr>
            <a:normAutofit/>
          </a:bodyPr>
          <a:lstStyle>
            <a:lvl1pPr marL="109728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 smtClean="0"/>
              <a:t>{enter author}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16632"/>
            <a:ext cx="3914617" cy="10801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075295" cy="4525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effectLst/>
              </a:defRPr>
            </a:lvl1pPr>
            <a:extLst/>
          </a:lstStyle>
          <a:p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33" y="6198136"/>
            <a:ext cx="1728803" cy="471224"/>
          </a:xfrm>
          <a:prstGeom prst="rect">
            <a:avLst/>
          </a:prstGeom>
        </p:spPr>
      </p:pic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96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075295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6512" y="980728"/>
            <a:ext cx="9144000" cy="2387600"/>
          </a:xfrm>
          <a:prstGeom prst="rect">
            <a:avLst/>
          </a:prstGeom>
        </p:spPr>
        <p:txBody>
          <a:bodyPr vert="horz" anchor="ctr" anchorCtr="0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GB" sz="4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GB" sz="4400" dirty="0" smtClean="0">
                <a:latin typeface="Calibri" panose="020F0502020204030204" pitchFamily="34" charset="0"/>
              </a:rPr>
              <a:t>How Children’s </a:t>
            </a:r>
            <a:r>
              <a:rPr lang="en-GB" sz="4400" dirty="0">
                <a:latin typeface="Calibri" panose="020F0502020204030204" pitchFamily="34" charset="0"/>
              </a:rPr>
              <a:t>L</a:t>
            </a:r>
            <a:r>
              <a:rPr lang="en-GB" sz="4400" dirty="0" smtClean="0">
                <a:latin typeface="Calibri" panose="020F0502020204030204" pitchFamily="34" charset="0"/>
              </a:rPr>
              <a:t>earning is</a:t>
            </a:r>
          </a:p>
          <a:p>
            <a:r>
              <a:rPr lang="en-GB" sz="4400" dirty="0" smtClean="0">
                <a:latin typeface="Calibri" panose="020F0502020204030204" pitchFamily="34" charset="0"/>
              </a:rPr>
              <a:t>Supported in the Primary School</a:t>
            </a:r>
            <a:r>
              <a:rPr lang="en-GB" dirty="0" smtClean="0">
                <a:latin typeface="Calibri" panose="020F0502020204030204" pitchFamily="34" charset="0"/>
              </a:rPr>
              <a:t/>
            </a:r>
            <a:br>
              <a:rPr lang="en-GB" dirty="0" smtClean="0">
                <a:latin typeface="Calibri" panose="020F0502020204030204" pitchFamily="34" charset="0"/>
              </a:rPr>
            </a:br>
            <a:r>
              <a:rPr lang="en-GB" dirty="0" smtClean="0">
                <a:latin typeface="Calibri" panose="020F0502020204030204" pitchFamily="34" charset="0"/>
              </a:rPr>
              <a:t> </a:t>
            </a:r>
            <a:endParaRPr lang="en-GB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7504" y="5624592"/>
            <a:ext cx="9144000" cy="1655762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ct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b="1" dirty="0" smtClean="0">
                <a:latin typeface="Calibri" panose="020F0502020204030204" pitchFamily="34" charset="0"/>
              </a:rPr>
              <a:t>Children and Young People’s Services</a:t>
            </a:r>
          </a:p>
          <a:p>
            <a:r>
              <a:rPr lang="en-GB" b="1" dirty="0" smtClean="0">
                <a:latin typeface="Calibri" panose="020F0502020204030204" pitchFamily="34" charset="0"/>
              </a:rPr>
              <a:t>SEND Implementation Team</a:t>
            </a:r>
            <a:endParaRPr lang="en-GB" dirty="0" smtClean="0">
              <a:latin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7" name="Subtitle 10"/>
          <p:cNvSpPr txBox="1">
            <a:spLocks/>
          </p:cNvSpPr>
          <p:nvPr/>
        </p:nvSpPr>
        <p:spPr>
          <a:xfrm>
            <a:off x="683568" y="3508103"/>
            <a:ext cx="7772400" cy="4036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>
              <a:latin typeface="Calibri" panose="020F0502020204030204" pitchFamily="34" charset="0"/>
            </a:endParaRPr>
          </a:p>
          <a:p>
            <a:endParaRPr lang="en-GB" dirty="0" smtClean="0">
              <a:latin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8" name="Subtitle 10"/>
          <p:cNvSpPr txBox="1">
            <a:spLocks/>
          </p:cNvSpPr>
          <p:nvPr/>
        </p:nvSpPr>
        <p:spPr>
          <a:xfrm>
            <a:off x="683568" y="4451303"/>
            <a:ext cx="7772400" cy="921913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ct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dirty="0" smtClean="0">
                <a:latin typeface="Calibri" panose="020F0502020204030204" pitchFamily="34" charset="0"/>
              </a:rPr>
              <a:t>  </a:t>
            </a:r>
            <a:endParaRPr lang="en-GB" dirty="0">
              <a:latin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1352" y="3015943"/>
            <a:ext cx="4336303" cy="236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355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1738241"/>
            <a:ext cx="8075295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Only the </a:t>
            </a:r>
            <a:r>
              <a:rPr lang="en-GB" dirty="0"/>
              <a:t>school </a:t>
            </a:r>
            <a:r>
              <a:rPr lang="en-GB" dirty="0" smtClean="0"/>
              <a:t>can determine </a:t>
            </a:r>
            <a:r>
              <a:rPr lang="en-GB" dirty="0"/>
              <a:t>who should </a:t>
            </a:r>
            <a:r>
              <a:rPr lang="en-GB" dirty="0" smtClean="0"/>
              <a:t>be</a:t>
            </a:r>
          </a:p>
          <a:p>
            <a:pPr marL="109728" indent="0">
              <a:buNone/>
            </a:pPr>
            <a:r>
              <a:rPr lang="en-GB" dirty="0"/>
              <a:t> </a:t>
            </a:r>
            <a:r>
              <a:rPr lang="en-GB" dirty="0" smtClean="0"/>
              <a:t>   placed </a:t>
            </a:r>
            <a:r>
              <a:rPr lang="en-GB" dirty="0"/>
              <a:t>on the school’s SEN register.</a:t>
            </a:r>
          </a:p>
          <a:p>
            <a:endParaRPr lang="en-GB" dirty="0" smtClean="0"/>
          </a:p>
          <a:p>
            <a:r>
              <a:rPr lang="en-GB" dirty="0" smtClean="0"/>
              <a:t>Teachers have a professional responsibility to meet children’s needs in school.</a:t>
            </a:r>
          </a:p>
          <a:p>
            <a:endParaRPr lang="en-GB" dirty="0"/>
          </a:p>
          <a:p>
            <a:r>
              <a:rPr lang="en-GB" dirty="0" smtClean="0"/>
              <a:t>They must act upon their observations of the child in school and on the results of any school assessments.</a:t>
            </a:r>
          </a:p>
          <a:p>
            <a:endParaRPr lang="en-GB" dirty="0"/>
          </a:p>
          <a:p>
            <a:r>
              <a:rPr lang="en-GB" dirty="0" smtClean="0"/>
              <a:t>The school is unlikely to respond to recommendations in external reports if they do not match their professional judgement.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0070C0"/>
                </a:solidFill>
              </a:rPr>
              <a:t>The SEN register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7818"/>
            <a:ext cx="1479195" cy="149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20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052736"/>
            <a:ext cx="8352928" cy="576064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the 1996 Education Order a child is described as having special educational needs (SEN) if they have </a:t>
            </a:r>
            <a:r>
              <a:rPr lang="en-US" b="1" dirty="0"/>
              <a:t>significantly greater difficulty </a:t>
            </a:r>
            <a:r>
              <a:rPr lang="en-US" dirty="0"/>
              <a:t>in learning </a:t>
            </a:r>
            <a:r>
              <a:rPr lang="en-US" dirty="0" smtClean="0"/>
              <a:t>or a </a:t>
            </a:r>
            <a:r>
              <a:rPr lang="en-US" b="1" dirty="0"/>
              <a:t>disability</a:t>
            </a:r>
            <a:r>
              <a:rPr lang="en-US" dirty="0"/>
              <a:t> that </a:t>
            </a:r>
            <a:r>
              <a:rPr lang="en-US" dirty="0" smtClean="0"/>
              <a:t>prevents access to school facilities. </a:t>
            </a:r>
          </a:p>
          <a:p>
            <a:pPr marL="109728" indent="0">
              <a:buNone/>
            </a:pPr>
            <a:endParaRPr lang="en-US" sz="1400" dirty="0" smtClean="0"/>
          </a:p>
          <a:p>
            <a:r>
              <a:rPr lang="en-US" dirty="0" smtClean="0"/>
              <a:t>Their SEN </a:t>
            </a:r>
            <a:r>
              <a:rPr lang="en-US" dirty="0"/>
              <a:t>calls for </a:t>
            </a:r>
            <a:r>
              <a:rPr lang="en-US" b="1" dirty="0"/>
              <a:t>special educational provision</a:t>
            </a:r>
            <a:r>
              <a:rPr lang="en-US" dirty="0"/>
              <a:t> to be </a:t>
            </a:r>
            <a:r>
              <a:rPr lang="en-US" dirty="0" smtClean="0"/>
              <a:t>made that is </a:t>
            </a:r>
            <a:r>
              <a:rPr lang="en-US" b="1" dirty="0"/>
              <a:t>additional to </a:t>
            </a:r>
            <a:r>
              <a:rPr lang="en-US" dirty="0"/>
              <a:t>or </a:t>
            </a:r>
            <a:r>
              <a:rPr lang="en-US" b="1" dirty="0"/>
              <a:t>otherwise different </a:t>
            </a:r>
            <a:r>
              <a:rPr lang="en-US" dirty="0"/>
              <a:t>from what the other children of a similar age receive in an ordinary school.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the school </a:t>
            </a:r>
            <a:r>
              <a:rPr lang="en-US" dirty="0"/>
              <a:t>thinks that your child needs special educational </a:t>
            </a:r>
            <a:r>
              <a:rPr lang="en-US" dirty="0" smtClean="0"/>
              <a:t>provision </a:t>
            </a:r>
            <a:r>
              <a:rPr lang="en-US" dirty="0"/>
              <a:t>they will be </a:t>
            </a:r>
            <a:r>
              <a:rPr lang="en-US" dirty="0" smtClean="0"/>
              <a:t>placed </a:t>
            </a:r>
            <a:r>
              <a:rPr lang="en-US" dirty="0"/>
              <a:t>on the school’s SEN </a:t>
            </a:r>
            <a:r>
              <a:rPr lang="en-US" dirty="0" smtClean="0"/>
              <a:t>Register and the Special Educational Needs Coordinator (SENCo) will arrange provision and monitor their progress on an individual education plan (IEP).</a:t>
            </a:r>
          </a:p>
          <a:p>
            <a:pPr marL="109728" indent="0">
              <a:buNone/>
            </a:pPr>
            <a:endParaRPr lang="en-US" sz="100" dirty="0"/>
          </a:p>
          <a:p>
            <a:pPr marL="109728" indent="0">
              <a:buNone/>
            </a:pPr>
            <a:endParaRPr lang="en-US" sz="1000" dirty="0"/>
          </a:p>
          <a:p>
            <a:r>
              <a:rPr lang="en-US" dirty="0"/>
              <a:t>The school will meet with you to discuss your child’s  needs and agree the targets for their Individual Education Plan (IEP) and what you can do to </a:t>
            </a:r>
            <a:r>
              <a:rPr lang="en-US" dirty="0" smtClean="0"/>
              <a:t>help address their learning needs at home.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5008" y="0"/>
            <a:ext cx="8928992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What is meant by Special Educational Needs (SEN)?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Image result for special educational needs child 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924944"/>
            <a:ext cx="3474160" cy="136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26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3367533"/>
            <a:ext cx="8075295" cy="4525963"/>
          </a:xfrm>
        </p:spPr>
        <p:txBody>
          <a:bodyPr/>
          <a:lstStyle/>
          <a:p>
            <a:r>
              <a:rPr lang="en-GB" dirty="0" smtClean="0"/>
              <a:t>School is fun!</a:t>
            </a:r>
          </a:p>
          <a:p>
            <a:r>
              <a:rPr lang="en-GB" dirty="0" smtClean="0"/>
              <a:t>I can do some things for myself.</a:t>
            </a:r>
          </a:p>
          <a:p>
            <a:r>
              <a:rPr lang="en-GB" dirty="0" smtClean="0"/>
              <a:t>Everyone is different, </a:t>
            </a:r>
            <a:r>
              <a:rPr lang="en-GB" dirty="0"/>
              <a:t>i</a:t>
            </a:r>
            <a:r>
              <a:rPr lang="en-GB" dirty="0" smtClean="0"/>
              <a:t>t’s important </a:t>
            </a:r>
            <a:r>
              <a:rPr lang="en-GB" dirty="0"/>
              <a:t>I</a:t>
            </a:r>
            <a:r>
              <a:rPr lang="en-GB" dirty="0" smtClean="0"/>
              <a:t> try my best.</a:t>
            </a:r>
          </a:p>
          <a:p>
            <a:r>
              <a:rPr lang="en-GB" dirty="0" smtClean="0"/>
              <a:t>Mistakes are learning opportunities.</a:t>
            </a:r>
          </a:p>
          <a:p>
            <a:r>
              <a:rPr lang="en-GB" dirty="0" smtClean="0"/>
              <a:t>Mummy/Daddy are pleased to hear I tried.</a:t>
            </a:r>
          </a:p>
          <a:p>
            <a:pPr marL="109728" indent="0" algn="ctr">
              <a:buNone/>
            </a:pPr>
            <a:endParaRPr lang="en-GB" b="1" dirty="0" smtClean="0">
              <a:solidFill>
                <a:srgbClr val="0070C0"/>
              </a:solidFill>
            </a:endParaRPr>
          </a:p>
          <a:p>
            <a:pPr marL="109728" indent="0" algn="ctr">
              <a:buNone/>
            </a:pPr>
            <a:r>
              <a:rPr lang="en-GB" sz="3600" b="1" dirty="0" smtClean="0">
                <a:solidFill>
                  <a:srgbClr val="0070C0"/>
                </a:solidFill>
              </a:rPr>
              <a:t>      Happy children learn best!</a:t>
            </a:r>
            <a:endParaRPr lang="en-GB" sz="3600" b="1" dirty="0">
              <a:solidFill>
                <a:srgbClr val="0070C0"/>
              </a:solidFill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075296" cy="11430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0070C0"/>
                </a:solidFill>
              </a:rPr>
              <a:t>What’s important </a:t>
            </a:r>
            <a:r>
              <a:rPr lang="en-GB" smtClean="0">
                <a:solidFill>
                  <a:srgbClr val="0070C0"/>
                </a:solidFill>
              </a:rPr>
              <a:t>for learning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026" name="Picture 2" descr="Image result for happy child 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836712"/>
            <a:ext cx="4286250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24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23317"/>
            <a:ext cx="8075295" cy="4525963"/>
          </a:xfrm>
        </p:spPr>
        <p:txBody>
          <a:bodyPr>
            <a:normAutofit fontScale="92500" lnSpcReduction="20000"/>
          </a:bodyPr>
          <a:lstStyle/>
          <a:p>
            <a:r>
              <a:rPr lang="en-GB" sz="3000" dirty="0"/>
              <a:t>As a parent you know your child better than anyone else. </a:t>
            </a:r>
            <a:endParaRPr lang="en-GB" sz="3000" dirty="0" smtClean="0"/>
          </a:p>
          <a:p>
            <a:pPr marL="109728" indent="0">
              <a:buNone/>
            </a:pPr>
            <a:endParaRPr lang="en-GB" sz="2200" dirty="0" smtClean="0"/>
          </a:p>
          <a:p>
            <a:r>
              <a:rPr lang="en-GB" sz="3000" dirty="0" smtClean="0"/>
              <a:t>You </a:t>
            </a:r>
            <a:r>
              <a:rPr lang="en-GB" sz="3000" dirty="0"/>
              <a:t>hold key information </a:t>
            </a:r>
            <a:r>
              <a:rPr lang="en-GB" sz="3000" dirty="0" smtClean="0"/>
              <a:t>about your child. </a:t>
            </a:r>
          </a:p>
          <a:p>
            <a:pPr marL="109728" indent="0">
              <a:buNone/>
            </a:pPr>
            <a:endParaRPr lang="en-GB" sz="2200" dirty="0" smtClean="0"/>
          </a:p>
          <a:p>
            <a:r>
              <a:rPr lang="en-GB" sz="3000" dirty="0" smtClean="0"/>
              <a:t>You contribute </a:t>
            </a:r>
            <a:r>
              <a:rPr lang="en-GB" sz="3000" dirty="0"/>
              <a:t>to the shared view of your child’s needs and the best way to </a:t>
            </a:r>
            <a:r>
              <a:rPr lang="en-GB" sz="3000" dirty="0" smtClean="0"/>
              <a:t>help them </a:t>
            </a:r>
            <a:r>
              <a:rPr lang="en-GB" sz="3000" dirty="0"/>
              <a:t>with their learning both at home and in school</a:t>
            </a:r>
            <a:r>
              <a:rPr lang="en-GB" sz="3000" dirty="0" smtClean="0"/>
              <a:t>.</a:t>
            </a:r>
          </a:p>
          <a:p>
            <a:pPr marL="109728" indent="0">
              <a:buNone/>
            </a:pPr>
            <a:endParaRPr lang="en-GB" sz="2200" dirty="0" smtClean="0"/>
          </a:p>
          <a:p>
            <a:r>
              <a:rPr lang="en-GB" sz="3000" dirty="0" smtClean="0"/>
              <a:t>Share with us what you think we need to </a:t>
            </a:r>
          </a:p>
          <a:p>
            <a:pPr marL="109728" indent="0">
              <a:buNone/>
            </a:pPr>
            <a:r>
              <a:rPr lang="en-GB" sz="3000" dirty="0"/>
              <a:t> </a:t>
            </a:r>
            <a:r>
              <a:rPr lang="en-GB" sz="3000" dirty="0" smtClean="0"/>
              <a:t>  know.</a:t>
            </a:r>
            <a:endParaRPr lang="en-GB" sz="3000" dirty="0"/>
          </a:p>
          <a:p>
            <a:pPr marL="109728" indent="0">
              <a:buNone/>
            </a:pPr>
            <a:r>
              <a:rPr lang="en-GB" sz="3000" dirty="0"/>
              <a:t> 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507288" cy="1143000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role of parents</a:t>
            </a:r>
            <a:endParaRPr lang="en-GB" dirty="0"/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69160"/>
            <a:ext cx="2448272" cy="1844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52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639341"/>
            <a:ext cx="8075295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We will always listen to your concerns.</a:t>
            </a:r>
          </a:p>
          <a:p>
            <a:pPr marL="109728" indent="0">
              <a:buNone/>
            </a:pPr>
            <a:endParaRPr lang="en-GB" sz="2000" dirty="0" smtClean="0"/>
          </a:p>
          <a:p>
            <a:r>
              <a:rPr lang="en-GB" dirty="0" smtClean="0"/>
              <a:t>If we can, we will offer you advice and</a:t>
            </a:r>
          </a:p>
          <a:p>
            <a:pPr marL="109728" indent="0">
              <a:buNone/>
            </a:pPr>
            <a:r>
              <a:rPr lang="en-GB" dirty="0"/>
              <a:t> </a:t>
            </a:r>
            <a:r>
              <a:rPr lang="en-GB" dirty="0" smtClean="0"/>
              <a:t>  support or advise you where to go to get the help you   </a:t>
            </a:r>
          </a:p>
          <a:p>
            <a:pPr marL="109728" indent="0">
              <a:buNone/>
            </a:pPr>
            <a:r>
              <a:rPr lang="en-GB" dirty="0"/>
              <a:t> </a:t>
            </a:r>
            <a:r>
              <a:rPr lang="en-GB" dirty="0" smtClean="0"/>
              <a:t>  need.</a:t>
            </a:r>
          </a:p>
          <a:p>
            <a:pPr marL="109728" indent="0">
              <a:buNone/>
            </a:pPr>
            <a:endParaRPr lang="en-GB" sz="2000" dirty="0" smtClean="0"/>
          </a:p>
          <a:p>
            <a:r>
              <a:rPr lang="en-GB" dirty="0" smtClean="0"/>
              <a:t>We will always involve you in decisions to be made about your child’s needs in school.</a:t>
            </a:r>
          </a:p>
          <a:p>
            <a:pPr marL="109728" indent="0">
              <a:buNone/>
            </a:pPr>
            <a:endParaRPr lang="en-GB" sz="2000" dirty="0" smtClean="0"/>
          </a:p>
          <a:p>
            <a:r>
              <a:rPr lang="en-GB" dirty="0" smtClean="0"/>
              <a:t>We will ask your permission if we think advice is  needed from outside the school  to help your child.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7768"/>
            <a:ext cx="8075296" cy="11430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0070C0"/>
                </a:solidFill>
              </a:rPr>
              <a:t>Open and honest communication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24744"/>
            <a:ext cx="1656184" cy="170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63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37910"/>
            <a:ext cx="8075295" cy="5171410"/>
          </a:xfrm>
        </p:spPr>
        <p:txBody>
          <a:bodyPr>
            <a:normAutofit fontScale="92500" lnSpcReduction="10000"/>
          </a:bodyPr>
          <a:lstStyle/>
          <a:p>
            <a:r>
              <a:rPr lang="en-GB" sz="2500" dirty="0" smtClean="0"/>
              <a:t>Young children depend on the adults around them to share important information about them that will allow their needs to be fully met. </a:t>
            </a:r>
          </a:p>
          <a:p>
            <a:pPr marL="109728" indent="0">
              <a:buNone/>
            </a:pPr>
            <a:endParaRPr lang="en-GB" sz="1600" dirty="0" smtClean="0"/>
          </a:p>
          <a:p>
            <a:pPr marL="109728" indent="0">
              <a:buNone/>
            </a:pPr>
            <a:endParaRPr lang="en-GB" sz="1600" dirty="0"/>
          </a:p>
          <a:p>
            <a:pPr marL="109728" indent="0">
              <a:buNone/>
            </a:pPr>
            <a:endParaRPr lang="en-GB" sz="1600" dirty="0" smtClean="0"/>
          </a:p>
          <a:p>
            <a:pPr marL="109728" indent="0">
              <a:buNone/>
            </a:pPr>
            <a:endParaRPr lang="en-GB" sz="1600" dirty="0"/>
          </a:p>
          <a:p>
            <a:pPr marL="109728" indent="0">
              <a:buNone/>
            </a:pPr>
            <a:endParaRPr lang="en-GB" sz="1600" dirty="0" smtClean="0"/>
          </a:p>
          <a:p>
            <a:pPr marL="109728" indent="0">
              <a:buNone/>
            </a:pPr>
            <a:endParaRPr lang="en-GB" sz="1600" dirty="0"/>
          </a:p>
          <a:p>
            <a:pPr marL="109728" indent="0">
              <a:buNone/>
            </a:pPr>
            <a:endParaRPr lang="en-GB" sz="1600" dirty="0" smtClean="0"/>
          </a:p>
          <a:p>
            <a:pPr marL="109728" indent="0">
              <a:buNone/>
            </a:pPr>
            <a:endParaRPr lang="en-GB" sz="1600" dirty="0" smtClean="0"/>
          </a:p>
          <a:p>
            <a:r>
              <a:rPr lang="en-GB" sz="2500" dirty="0" smtClean="0"/>
              <a:t>Children also have a unique view of their needs and abilities and should be helped to express their opinions about things that affect them in school.</a:t>
            </a:r>
          </a:p>
          <a:p>
            <a:pPr marL="109728" indent="0">
              <a:buNone/>
            </a:pPr>
            <a:endParaRPr lang="en-GB" sz="1600" dirty="0" smtClean="0"/>
          </a:p>
          <a:p>
            <a:r>
              <a:rPr lang="en-GB" sz="2500" dirty="0" smtClean="0"/>
              <a:t>The school will ensure that your child will be listened to and that their views will be valued and responded to. </a:t>
            </a:r>
            <a:endParaRPr lang="en-GB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075296" cy="1143000"/>
          </a:xfrm>
        </p:spPr>
        <p:txBody>
          <a:bodyPr/>
          <a:lstStyle/>
          <a:p>
            <a:pPr algn="ctr"/>
            <a:r>
              <a:rPr lang="en-GB" sz="4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44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voice of the child</a:t>
            </a:r>
            <a:endParaRPr lang="en-GB" dirty="0"/>
          </a:p>
        </p:txBody>
      </p:sp>
      <p:pic>
        <p:nvPicPr>
          <p:cNvPr id="4" name="Picture 2" descr="Image result for voice of the chi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395" y="2204864"/>
            <a:ext cx="3278904" cy="1863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94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 noGrp="1"/>
          </p:cNvSpPr>
          <p:nvPr>
            <p:ph idx="1"/>
          </p:nvPr>
        </p:nvSpPr>
        <p:spPr>
          <a:xfrm>
            <a:off x="534352" y="980728"/>
            <a:ext cx="8075295" cy="60212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endParaRPr lang="en-GB" sz="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7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2800" dirty="0">
                <a:cs typeface="Calibri" panose="020F0502020204030204" pitchFamily="34" charset="0"/>
              </a:rPr>
              <a:t>Children </a:t>
            </a:r>
            <a:r>
              <a:rPr lang="en-GB" sz="2800" dirty="0" smtClean="0">
                <a:cs typeface="Calibri" panose="020F0502020204030204" pitchFamily="34" charset="0"/>
              </a:rPr>
              <a:t>have different skills, abilities and interests.</a:t>
            </a:r>
          </a:p>
          <a:p>
            <a:pPr>
              <a:lnSpc>
                <a:spcPct val="120000"/>
              </a:lnSpc>
            </a:pPr>
            <a:r>
              <a:rPr lang="en-GB" sz="2800" dirty="0" smtClean="0">
                <a:cs typeface="Calibri" panose="020F0502020204030204" pitchFamily="34" charset="0"/>
              </a:rPr>
              <a:t> Children make </a:t>
            </a:r>
            <a:r>
              <a:rPr lang="en-GB" sz="2800" dirty="0">
                <a:cs typeface="Calibri" panose="020F0502020204030204" pitchFamily="34" charset="0"/>
              </a:rPr>
              <a:t>progress at different </a:t>
            </a:r>
            <a:r>
              <a:rPr lang="en-GB" sz="2800" dirty="0" smtClean="0">
                <a:cs typeface="Calibri" panose="020F0502020204030204" pitchFamily="34" charset="0"/>
              </a:rPr>
              <a:t>rates. </a:t>
            </a:r>
          </a:p>
          <a:p>
            <a:pPr marL="109728" indent="0">
              <a:lnSpc>
                <a:spcPct val="120000"/>
              </a:lnSpc>
              <a:buNone/>
            </a:pPr>
            <a:endParaRPr lang="en-GB" sz="800" dirty="0" smtClean="0"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2800" dirty="0" smtClean="0">
                <a:cs typeface="Calibri" panose="020F0502020204030204" pitchFamily="34" charset="0"/>
              </a:rPr>
              <a:t>Children learn best in different ways. </a:t>
            </a:r>
            <a:endParaRPr lang="en-GB" sz="2800" dirty="0"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buNone/>
            </a:pPr>
            <a:endParaRPr lang="en-GB" sz="800" dirty="0" smtClean="0"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2800" dirty="0" smtClean="0">
                <a:cs typeface="Calibri" panose="020F0502020204030204" pitchFamily="34" charset="0"/>
              </a:rPr>
              <a:t>Please don’t compare your child with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en-GB" sz="2800" dirty="0">
                <a:cs typeface="Calibri" panose="020F0502020204030204" pitchFamily="34" charset="0"/>
              </a:rPr>
              <a:t> </a:t>
            </a:r>
            <a:r>
              <a:rPr lang="en-GB" sz="2800" dirty="0" smtClean="0">
                <a:cs typeface="Calibri" panose="020F0502020204030204" pitchFamily="34" charset="0"/>
              </a:rPr>
              <a:t>  others. Instead, </a:t>
            </a:r>
            <a:r>
              <a:rPr lang="en-GB" sz="2800" dirty="0">
                <a:cs typeface="Calibri" panose="020F0502020204030204" pitchFamily="34" charset="0"/>
              </a:rPr>
              <a:t>p</a:t>
            </a:r>
            <a:r>
              <a:rPr lang="en-GB" sz="2800" dirty="0" smtClean="0">
                <a:cs typeface="Calibri" panose="020F0502020204030204" pitchFamily="34" charset="0"/>
              </a:rPr>
              <a:t>raise them for trying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en-GB" sz="2800" dirty="0" smtClean="0">
                <a:cs typeface="Calibri" panose="020F0502020204030204" pitchFamily="34" charset="0"/>
              </a:rPr>
              <a:t>   their best. This will build their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en-GB" sz="2800" dirty="0">
                <a:cs typeface="Calibri" panose="020F0502020204030204" pitchFamily="34" charset="0"/>
              </a:rPr>
              <a:t> </a:t>
            </a:r>
            <a:r>
              <a:rPr lang="en-GB" sz="2800" dirty="0" smtClean="0">
                <a:cs typeface="Calibri" panose="020F0502020204030204" pitchFamily="34" charset="0"/>
              </a:rPr>
              <a:t>   confidence.</a:t>
            </a:r>
          </a:p>
          <a:p>
            <a:pPr marL="109728" indent="0">
              <a:buNone/>
            </a:pPr>
            <a:endParaRPr lang="en-GB" sz="2800" dirty="0">
              <a:cs typeface="Calibri" panose="020F0502020204030204" pitchFamily="34" charset="0"/>
            </a:endParaRPr>
          </a:p>
        </p:txBody>
      </p:sp>
      <p:pic>
        <p:nvPicPr>
          <p:cNvPr id="6" name="Picture 2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93096"/>
            <a:ext cx="237626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dirty="0" smtClean="0">
                <a:solidFill>
                  <a:srgbClr val="0070C0"/>
                </a:solidFill>
                <a:cs typeface="Calibri" panose="020F0502020204030204" pitchFamily="34" charset="0"/>
              </a:rPr>
              <a:t>Meeting the needs of learners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075296" cy="11430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rgbClr val="0070C0"/>
                </a:solidFill>
              </a:rPr>
              <a:t>Supporting individual differences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2050" name="Picture 2" descr="Image result for classroom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147" y="4509120"/>
            <a:ext cx="2904323" cy="2178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075295" cy="45259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GB" sz="4400" dirty="0" smtClean="0"/>
              <a:t>Don’t worry if your child is provided with different work or activities from their classmates as this normal throughout schools. </a:t>
            </a:r>
          </a:p>
          <a:p>
            <a:pPr marL="109728" indent="0">
              <a:lnSpc>
                <a:spcPct val="120000"/>
              </a:lnSpc>
              <a:buNone/>
            </a:pPr>
            <a:endParaRPr lang="en-GB" sz="2400" dirty="0" smtClean="0"/>
          </a:p>
          <a:p>
            <a:pPr>
              <a:lnSpc>
                <a:spcPct val="120000"/>
              </a:lnSpc>
            </a:pPr>
            <a:r>
              <a:rPr lang="en-GB" sz="4400" dirty="0"/>
              <a:t>C</a:t>
            </a:r>
            <a:r>
              <a:rPr lang="en-GB" sz="4400" dirty="0" smtClean="0"/>
              <a:t>hildren learn differently </a:t>
            </a:r>
            <a:r>
              <a:rPr lang="en-GB" sz="4400" dirty="0"/>
              <a:t>and teachers are highly skilled professionals who will use a wide range of approaches </a:t>
            </a:r>
            <a:r>
              <a:rPr lang="en-GB" sz="4400" dirty="0" smtClean="0"/>
              <a:t>to </a:t>
            </a:r>
            <a:r>
              <a:rPr lang="en-GB" sz="4400" dirty="0"/>
              <a:t>help the children learn best. </a:t>
            </a:r>
            <a:endParaRPr lang="en-GB" sz="4400" dirty="0" smtClean="0"/>
          </a:p>
          <a:p>
            <a:pPr marL="109728" indent="0">
              <a:lnSpc>
                <a:spcPct val="120000"/>
              </a:lnSpc>
              <a:buNone/>
            </a:pPr>
            <a:endParaRPr lang="en-GB" sz="1400" dirty="0"/>
          </a:p>
          <a:p>
            <a:pPr marL="109728" indent="0">
              <a:spcBef>
                <a:spcPts val="600"/>
              </a:spcBef>
              <a:buNone/>
            </a:pPr>
            <a:endParaRPr lang="en-GB" sz="2600" dirty="0"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sz="4400" dirty="0" smtClean="0">
                <a:cs typeface="Calibri" panose="020F0502020204030204" pitchFamily="34" charset="0"/>
              </a:rPr>
              <a:t>Teachers </a:t>
            </a:r>
            <a:r>
              <a:rPr lang="en-GB" sz="4400" dirty="0">
                <a:cs typeface="Calibri" panose="020F0502020204030204" pitchFamily="34" charset="0"/>
              </a:rPr>
              <a:t>adapt lessons, the classroom</a:t>
            </a:r>
            <a:r>
              <a:rPr lang="en-GB" sz="4400" dirty="0" smtClean="0">
                <a:cs typeface="Calibri" panose="020F0502020204030204" pitchFamily="34" charset="0"/>
              </a:rPr>
              <a:t>,</a:t>
            </a:r>
            <a:endParaRPr lang="en-GB" sz="4400" dirty="0"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buNone/>
            </a:pPr>
            <a:r>
              <a:rPr lang="en-GB" sz="4400" dirty="0">
                <a:cs typeface="Calibri" panose="020F0502020204030204" pitchFamily="34" charset="0"/>
              </a:rPr>
              <a:t>    </a:t>
            </a:r>
            <a:r>
              <a:rPr lang="en-GB" sz="4400" dirty="0" smtClean="0">
                <a:cs typeface="Calibri" panose="020F0502020204030204" pitchFamily="34" charset="0"/>
              </a:rPr>
              <a:t>materials </a:t>
            </a:r>
            <a:r>
              <a:rPr lang="en-GB" sz="4400" dirty="0">
                <a:cs typeface="Calibri" panose="020F0502020204030204" pitchFamily="34" charset="0"/>
              </a:rPr>
              <a:t>and activities </a:t>
            </a:r>
            <a:r>
              <a:rPr lang="en-GB" sz="4400" dirty="0" smtClean="0">
                <a:cs typeface="Calibri" panose="020F0502020204030204" pitchFamily="34" charset="0"/>
              </a:rPr>
              <a:t>for </a:t>
            </a:r>
            <a:r>
              <a:rPr lang="en-GB" sz="4400" dirty="0">
                <a:cs typeface="Calibri" panose="020F0502020204030204" pitchFamily="34" charset="0"/>
              </a:rPr>
              <a:t>the children. </a:t>
            </a:r>
            <a:endParaRPr lang="en-GB" sz="4400" dirty="0" smtClean="0"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buNone/>
            </a:pPr>
            <a:r>
              <a:rPr lang="en-GB" sz="4400" dirty="0">
                <a:cs typeface="Calibri" panose="020F0502020204030204" pitchFamily="34" charset="0"/>
              </a:rPr>
              <a:t> </a:t>
            </a:r>
            <a:r>
              <a:rPr lang="en-GB" sz="4400" dirty="0" smtClean="0">
                <a:cs typeface="Calibri" panose="020F0502020204030204" pitchFamily="34" charset="0"/>
              </a:rPr>
              <a:t>   In education this </a:t>
            </a:r>
            <a:r>
              <a:rPr lang="en-GB" sz="4400" dirty="0">
                <a:cs typeface="Calibri" panose="020F0502020204030204" pitchFamily="34" charset="0"/>
              </a:rPr>
              <a:t>is called </a:t>
            </a:r>
            <a:endParaRPr lang="en-GB" sz="4400" dirty="0" smtClean="0"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buNone/>
            </a:pPr>
            <a:r>
              <a:rPr lang="en-GB" sz="4400" b="1" dirty="0">
                <a:cs typeface="Calibri" panose="020F0502020204030204" pitchFamily="34" charset="0"/>
              </a:rPr>
              <a:t> </a:t>
            </a:r>
            <a:r>
              <a:rPr lang="en-GB" sz="4400" b="1" dirty="0" smtClean="0">
                <a:cs typeface="Calibri" panose="020F0502020204030204" pitchFamily="34" charset="0"/>
              </a:rPr>
              <a:t>   differentiating </a:t>
            </a:r>
            <a:r>
              <a:rPr lang="en-GB" sz="4400" b="1" dirty="0">
                <a:cs typeface="Calibri" panose="020F0502020204030204" pitchFamily="34" charset="0"/>
              </a:rPr>
              <a:t>the </a:t>
            </a:r>
            <a:r>
              <a:rPr lang="en-GB" sz="4400" b="1" dirty="0" smtClean="0">
                <a:cs typeface="Calibri" panose="020F0502020204030204" pitchFamily="34" charset="0"/>
              </a:rPr>
              <a:t>curriculum</a:t>
            </a:r>
            <a:r>
              <a:rPr lang="en-GB" sz="4400" b="1" dirty="0">
                <a:cs typeface="Calibri" panose="020F0502020204030204" pitchFamily="34" charset="0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68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292603"/>
            <a:ext cx="8424936" cy="5664789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sz="2200" dirty="0" smtClean="0"/>
              <a:t>As your child moves through school, their progress is monitored and their teachers will build up a picture of their interests, </a:t>
            </a:r>
          </a:p>
          <a:p>
            <a:pPr marL="109728" indent="0">
              <a:spcBef>
                <a:spcPts val="800"/>
              </a:spcBef>
              <a:buNone/>
            </a:pPr>
            <a:r>
              <a:rPr lang="en-GB" sz="2200" dirty="0"/>
              <a:t> </a:t>
            </a:r>
            <a:r>
              <a:rPr lang="en-GB" sz="2200" dirty="0" smtClean="0"/>
              <a:t>   skills and abilities. </a:t>
            </a:r>
            <a:endParaRPr lang="en-GB" sz="2200" dirty="0"/>
          </a:p>
          <a:p>
            <a:pPr marL="109728" indent="0">
              <a:spcBef>
                <a:spcPts val="800"/>
              </a:spcBef>
              <a:buNone/>
            </a:pPr>
            <a:endParaRPr lang="en-GB" sz="300" dirty="0"/>
          </a:p>
          <a:p>
            <a:pPr>
              <a:spcBef>
                <a:spcPts val="800"/>
              </a:spcBef>
            </a:pPr>
            <a:r>
              <a:rPr lang="en-GB" sz="2200" dirty="0" smtClean="0"/>
              <a:t>Many </a:t>
            </a:r>
            <a:r>
              <a:rPr lang="en-GB" sz="2200" dirty="0"/>
              <a:t>children experience difficulties with </a:t>
            </a:r>
            <a:r>
              <a:rPr lang="en-GB" sz="2200" dirty="0" smtClean="0"/>
              <a:t>aspects of </a:t>
            </a:r>
          </a:p>
          <a:p>
            <a:pPr marL="109728" indent="0">
              <a:spcBef>
                <a:spcPts val="800"/>
              </a:spcBef>
              <a:buNone/>
            </a:pPr>
            <a:r>
              <a:rPr lang="en-GB" sz="2200" dirty="0"/>
              <a:t> </a:t>
            </a:r>
            <a:r>
              <a:rPr lang="en-GB" sz="2200" dirty="0" smtClean="0"/>
              <a:t>   their learning </a:t>
            </a:r>
            <a:r>
              <a:rPr lang="en-GB" sz="2200" dirty="0"/>
              <a:t>from time to time but only a small </a:t>
            </a:r>
            <a:r>
              <a:rPr lang="en-GB" sz="2200" dirty="0" smtClean="0"/>
              <a:t>number</a:t>
            </a:r>
          </a:p>
          <a:p>
            <a:pPr marL="109728" indent="0">
              <a:spcBef>
                <a:spcPts val="800"/>
              </a:spcBef>
              <a:buNone/>
            </a:pPr>
            <a:r>
              <a:rPr lang="en-GB" sz="2200" dirty="0"/>
              <a:t> </a:t>
            </a:r>
            <a:r>
              <a:rPr lang="en-GB" sz="2200" dirty="0" smtClean="0"/>
              <a:t>   may have </a:t>
            </a:r>
            <a:r>
              <a:rPr lang="en-GB" sz="2200" dirty="0"/>
              <a:t>Special Educational </a:t>
            </a:r>
            <a:r>
              <a:rPr lang="en-GB" sz="2200" dirty="0" smtClean="0"/>
              <a:t>Needs.</a:t>
            </a:r>
          </a:p>
          <a:p>
            <a:pPr>
              <a:spcBef>
                <a:spcPts val="800"/>
              </a:spcBef>
            </a:pPr>
            <a:endParaRPr lang="en-GB" sz="700" dirty="0"/>
          </a:p>
          <a:p>
            <a:pPr>
              <a:spcBef>
                <a:spcPts val="800"/>
              </a:spcBef>
            </a:pPr>
            <a:r>
              <a:rPr lang="en-GB" sz="2200" dirty="0" smtClean="0"/>
              <a:t>Many factors can impact upon a child’s progress in school. For example, changed home circumstances, illness or friendship fall-outs.</a:t>
            </a:r>
          </a:p>
          <a:p>
            <a:pPr>
              <a:spcBef>
                <a:spcPts val="800"/>
              </a:spcBef>
            </a:pPr>
            <a:endParaRPr lang="en-GB" sz="400" dirty="0"/>
          </a:p>
          <a:p>
            <a:pPr>
              <a:spcBef>
                <a:spcPts val="800"/>
              </a:spcBef>
            </a:pPr>
            <a:r>
              <a:rPr lang="en-GB" sz="2200" dirty="0" smtClean="0"/>
              <a:t>Always let the school know if you are aware of anything that is </a:t>
            </a:r>
          </a:p>
          <a:p>
            <a:pPr marL="109728" indent="0">
              <a:spcBef>
                <a:spcPts val="800"/>
              </a:spcBef>
              <a:buNone/>
            </a:pPr>
            <a:r>
              <a:rPr lang="en-GB" sz="2200" dirty="0"/>
              <a:t> </a:t>
            </a:r>
            <a:r>
              <a:rPr lang="en-GB" sz="2200" dirty="0" smtClean="0"/>
              <a:t>    upsetting your child or if you are concerned about their progress.</a:t>
            </a:r>
          </a:p>
          <a:p>
            <a:pPr marL="109728" indent="0">
              <a:spcBef>
                <a:spcPts val="800"/>
              </a:spcBef>
              <a:buNone/>
            </a:pPr>
            <a:endParaRPr lang="en-GB" sz="100" dirty="0" smtClean="0"/>
          </a:p>
          <a:p>
            <a:pPr marL="109728" indent="0">
              <a:buNone/>
            </a:pPr>
            <a:endParaRPr lang="en-GB" sz="1400" dirty="0"/>
          </a:p>
          <a:p>
            <a:pPr marL="109728" indent="0">
              <a:buNone/>
            </a:pPr>
            <a:endParaRPr lang="en-GB" sz="18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1169" y="197768"/>
            <a:ext cx="9144000" cy="926976"/>
          </a:xfrm>
        </p:spPr>
        <p:txBody>
          <a:bodyPr>
            <a:noAutofit/>
          </a:bodyPr>
          <a:lstStyle/>
          <a:p>
            <a:pPr algn="ctr"/>
            <a:r>
              <a:rPr lang="en-GB" sz="4000" dirty="0" smtClean="0">
                <a:solidFill>
                  <a:srgbClr val="0070C0"/>
                </a:solidFill>
              </a:rPr>
              <a:t>What to do if you are concerned about your child’s progress</a:t>
            </a:r>
            <a:endParaRPr lang="en-GB" sz="4000" dirty="0">
              <a:solidFill>
                <a:srgbClr val="0070C0"/>
              </a:solidFill>
            </a:endParaRPr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975751"/>
            <a:ext cx="1908051" cy="1957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7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124744"/>
            <a:ext cx="8075295" cy="4741987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en-GB" sz="2200" dirty="0"/>
              <a:t>The school will have clear procedures about </a:t>
            </a:r>
            <a:r>
              <a:rPr lang="en-GB" sz="2200" dirty="0" smtClean="0"/>
              <a:t>who </a:t>
            </a:r>
            <a:r>
              <a:rPr lang="en-GB" sz="2200" dirty="0"/>
              <a:t>you should speak to if you have </a:t>
            </a:r>
            <a:r>
              <a:rPr lang="en-GB" sz="2200" dirty="0" smtClean="0"/>
              <a:t>concerns about your child and will explain how to make contact with the correct staff member to help you. </a:t>
            </a:r>
          </a:p>
          <a:p>
            <a:pPr>
              <a:spcBef>
                <a:spcPts val="800"/>
              </a:spcBef>
              <a:buFont typeface="Wingdings" panose="05000000000000000000" pitchFamily="2" charset="2"/>
              <a:buChar char="Ø"/>
            </a:pPr>
            <a:endParaRPr lang="en-GB" sz="1000" dirty="0"/>
          </a:p>
          <a:p>
            <a:pPr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en-GB" sz="2200" dirty="0" smtClean="0"/>
              <a:t>The school will address any concerns you may have and </a:t>
            </a:r>
            <a:r>
              <a:rPr lang="en-GB" sz="2200" dirty="0"/>
              <a:t>will also advise you on how you can help your </a:t>
            </a:r>
            <a:r>
              <a:rPr lang="en-GB" sz="2200" dirty="0" smtClean="0"/>
              <a:t>child </a:t>
            </a:r>
            <a:r>
              <a:rPr lang="en-GB" sz="2200" dirty="0"/>
              <a:t>at home</a:t>
            </a:r>
            <a:r>
              <a:rPr lang="en-GB" sz="2200" dirty="0" smtClean="0"/>
              <a:t>.</a:t>
            </a:r>
          </a:p>
          <a:p>
            <a:pPr marL="109728" indent="0">
              <a:buNone/>
            </a:pPr>
            <a:endParaRPr lang="en-GB" sz="1000" dirty="0" smtClean="0"/>
          </a:p>
          <a:p>
            <a:r>
              <a:rPr lang="en-GB" sz="2200" dirty="0" smtClean="0"/>
              <a:t>Please </a:t>
            </a:r>
            <a:r>
              <a:rPr lang="en-GB" sz="2200" dirty="0"/>
              <a:t>be aware </a:t>
            </a:r>
            <a:r>
              <a:rPr lang="en-GB" sz="2200" dirty="0" smtClean="0"/>
              <a:t>that home </a:t>
            </a:r>
            <a:r>
              <a:rPr lang="en-GB" sz="2200" dirty="0"/>
              <a:t>and school are very different environments and have different routines, structures and expectations. As a result, your child may present very differently at home and in school. </a:t>
            </a:r>
            <a:endParaRPr lang="en-GB" sz="2200" dirty="0" smtClean="0"/>
          </a:p>
          <a:p>
            <a:endParaRPr lang="en-GB" sz="1000" dirty="0"/>
          </a:p>
          <a:p>
            <a:r>
              <a:rPr lang="en-GB" sz="2200" dirty="0" smtClean="0"/>
              <a:t>The </a:t>
            </a:r>
            <a:r>
              <a:rPr lang="en-GB" sz="2200" dirty="0"/>
              <a:t>school can only act upon their observations of how your child behaves, interacts or performs within the school </a:t>
            </a:r>
            <a:r>
              <a:rPr lang="en-GB" sz="2200" dirty="0" smtClean="0"/>
              <a:t>environment.</a:t>
            </a:r>
            <a:endParaRPr lang="en-GB" sz="2200" dirty="0"/>
          </a:p>
          <a:p>
            <a:endParaRPr lang="en-GB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05216" y="116632"/>
            <a:ext cx="8075296" cy="1143000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srgbClr val="0070C0"/>
                </a:solidFill>
              </a:rPr>
              <a:t>What </a:t>
            </a:r>
            <a:r>
              <a:rPr lang="en-GB" sz="4400" dirty="0" smtClean="0">
                <a:solidFill>
                  <a:srgbClr val="0070C0"/>
                </a:solidFill>
              </a:rPr>
              <a:t>the school will do</a:t>
            </a:r>
            <a:endParaRPr lang="en-GB" dirty="0"/>
          </a:p>
        </p:txBody>
      </p:sp>
      <p:pic>
        <p:nvPicPr>
          <p:cNvPr id="1026" name="Picture 2" descr="Image result for parent school partnershi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310" y="116631"/>
            <a:ext cx="137918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77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The school will take actions to address any difficulties children experience in school. This is normally outlined in the school’s Literacy, Numeracy and Pastoral policies.  </a:t>
            </a:r>
          </a:p>
          <a:p>
            <a:pPr marL="109728" indent="0">
              <a:buNone/>
            </a:pPr>
            <a:endParaRPr lang="en-GB" sz="2800" dirty="0" smtClean="0"/>
          </a:p>
          <a:p>
            <a:r>
              <a:rPr lang="en-GB" sz="2800" dirty="0" smtClean="0"/>
              <a:t>If school interventions are not working, and your </a:t>
            </a:r>
            <a:r>
              <a:rPr lang="en-GB" sz="2800" dirty="0"/>
              <a:t>child is not </a:t>
            </a:r>
            <a:r>
              <a:rPr lang="en-GB" sz="2800" dirty="0" smtClean="0"/>
              <a:t>making expected progress, the </a:t>
            </a:r>
            <a:r>
              <a:rPr lang="en-GB" sz="2800" dirty="0"/>
              <a:t>class teacher  will contact you </a:t>
            </a:r>
            <a:r>
              <a:rPr lang="en-GB" sz="2800" dirty="0" smtClean="0"/>
              <a:t>to plan the best way forward.</a:t>
            </a:r>
          </a:p>
          <a:p>
            <a:endParaRPr lang="en-GB" sz="2800" dirty="0"/>
          </a:p>
          <a:p>
            <a:r>
              <a:rPr lang="en-GB" sz="2800" dirty="0" smtClean="0"/>
              <a:t>The school will always tell you if they think</a:t>
            </a:r>
          </a:p>
          <a:p>
            <a:pPr marL="109728" indent="0">
              <a:buNone/>
            </a:pPr>
            <a:r>
              <a:rPr lang="en-GB" sz="2800" dirty="0" smtClean="0"/>
              <a:t>   your child has Special Educational Needs </a:t>
            </a:r>
          </a:p>
          <a:p>
            <a:pPr marL="109728" indent="0">
              <a:buNone/>
            </a:pPr>
            <a:r>
              <a:rPr lang="en-GB" sz="2800" dirty="0"/>
              <a:t> </a:t>
            </a:r>
            <a:r>
              <a:rPr lang="en-GB" sz="2800" dirty="0" smtClean="0"/>
              <a:t>  and should be on the school’s SEN Register. </a:t>
            </a:r>
            <a:endParaRPr lang="en-GB" sz="2800" dirty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pPr algn="ctr"/>
            <a:r>
              <a:rPr lang="en-GB" sz="3600" dirty="0" smtClean="0">
                <a:solidFill>
                  <a:srgbClr val="0070C0"/>
                </a:solidFill>
              </a:rPr>
              <a:t>What to expect if the school is concerned about your child’s progress</a:t>
            </a:r>
            <a:endParaRPr lang="en-GB" sz="3600" dirty="0"/>
          </a:p>
        </p:txBody>
      </p:sp>
      <p:pic>
        <p:nvPicPr>
          <p:cNvPr id="3074" name="Picture 2" descr="Image result for PUPIL SPECIAL EDUCATIONAL NEE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149080"/>
            <a:ext cx="2287141" cy="228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59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ucation Authority Powerpoint Templat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4f9494e1-5791-43ec-84ee-7ad6667a2be3">EASPDOCID-1978965352-4</_dlc_DocId>
    <_dlc_DocIdUrl xmlns="4f9494e1-5791-43ec-84ee-7ad6667a2be3">
      <Url>https://sharepoint.eani.org.uk/resources/officetemplates/_layouts/15/DocIdRedir.aspx?ID=EASPDOCID-1978965352-4</Url>
      <Description>EASPDOCID-1978965352-4</Description>
    </_dlc_DocIdUrl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932E391DC0C345AFE59AD47A24F429" ma:contentTypeVersion="3" ma:contentTypeDescription="Create a new document." ma:contentTypeScope="" ma:versionID="6984881cf7fb01f7bf942e0ed1e7c2c8">
  <xsd:schema xmlns:xsd="http://www.w3.org/2001/XMLSchema" xmlns:xs="http://www.w3.org/2001/XMLSchema" xmlns:p="http://schemas.microsoft.com/office/2006/metadata/properties" xmlns:ns1="http://schemas.microsoft.com/sharepoint/v3" xmlns:ns2="4f9494e1-5791-43ec-84ee-7ad6667a2be3" targetNamespace="http://schemas.microsoft.com/office/2006/metadata/properties" ma:root="true" ma:fieldsID="0c9cd007a67ec52f4bbdf9eca7a78802" ns1:_="" ns2:_="">
    <xsd:import namespace="http://schemas.microsoft.com/sharepoint/v3"/>
    <xsd:import namespace="4f9494e1-5791-43ec-84ee-7ad6667a2be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494e1-5791-43ec-84ee-7ad6667a2be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3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4CACB9-B3FA-427B-B671-3F66BB7EC42C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4f9494e1-5791-43ec-84ee-7ad6667a2be3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0246E77-7579-49BD-A831-5AEFFCC38F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9494e1-5791-43ec-84ee-7ad6667a2b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035F02-8713-4BED-9E45-5B92BE49EB6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6C7823A-8965-4A1E-87D4-C706337016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2922</TotalTime>
  <Words>984</Words>
  <Application>Microsoft Office PowerPoint</Application>
  <PresentationFormat>On-screen Show (4:3)</PresentationFormat>
  <Paragraphs>136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Verdana</vt:lpstr>
      <vt:lpstr>Wingdings</vt:lpstr>
      <vt:lpstr>Wingdings 2</vt:lpstr>
      <vt:lpstr>Wingdings 3</vt:lpstr>
      <vt:lpstr>Education Authority Powerpoint Template</vt:lpstr>
      <vt:lpstr>PowerPoint Presentation</vt:lpstr>
      <vt:lpstr>The role of parents</vt:lpstr>
      <vt:lpstr>Open and honest communication</vt:lpstr>
      <vt:lpstr>The voice of the child</vt:lpstr>
      <vt:lpstr>Meeting the needs of learners</vt:lpstr>
      <vt:lpstr>Supporting individual differences</vt:lpstr>
      <vt:lpstr>What to do if you are concerned about your child’s progress</vt:lpstr>
      <vt:lpstr>What the school will do</vt:lpstr>
      <vt:lpstr>What to expect if the school is concerned about your child’s progress</vt:lpstr>
      <vt:lpstr>The SEN register</vt:lpstr>
      <vt:lpstr>What is meant by Special Educational Needs (SEN)?</vt:lpstr>
      <vt:lpstr>What’s important for learning</vt:lpstr>
    </vt:vector>
  </TitlesOfParts>
  <Company>ESANI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Graham</dc:creator>
  <dc:description>Standard EA Template for PowerPoint. Includes a front introduction page and standard information pages.</dc:description>
  <cp:lastModifiedBy>E CROMIE</cp:lastModifiedBy>
  <cp:revision>140</cp:revision>
  <cp:lastPrinted>2019-03-05T10:52:26Z</cp:lastPrinted>
  <dcterms:created xsi:type="dcterms:W3CDTF">2016-09-08T09:44:34Z</dcterms:created>
  <dcterms:modified xsi:type="dcterms:W3CDTF">2021-12-08T08:32:05Z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0x01010083932E391DC0C345AFE59AD47A24F429</vt:lpwstr>
  </property>
  <property fmtid="{D5CDD505-2E9C-101B-9397-08002B2CF9AE}" pid="3" name="_dlc_DocIdItemGuid">
    <vt:lpwstr>c9b8a412-2ef6-465c-b583-393df95f971c</vt:lpwstr>
  </property>
  <property fmtid="{D5CDD505-2E9C-101B-9397-08002B2CF9AE}" pid="4" name="Document Type">
    <vt:lpwstr>34;#Presentation|8322d44b-20e5-47c9-8da0-f6aecb29044c</vt:lpwstr>
  </property>
</Properties>
</file>